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70" r:id="rId3"/>
    <p:sldId id="284" r:id="rId4"/>
    <p:sldId id="289" r:id="rId5"/>
    <p:sldId id="269" r:id="rId6"/>
    <p:sldId id="287" r:id="rId7"/>
    <p:sldId id="290" r:id="rId8"/>
    <p:sldId id="288" r:id="rId9"/>
    <p:sldId id="299" r:id="rId10"/>
    <p:sldId id="300" r:id="rId11"/>
    <p:sldId id="298" r:id="rId12"/>
    <p:sldId id="272" r:id="rId13"/>
    <p:sldId id="301" r:id="rId14"/>
    <p:sldId id="292" r:id="rId15"/>
    <p:sldId id="297" r:id="rId16"/>
    <p:sldId id="303" r:id="rId17"/>
    <p:sldId id="304" r:id="rId18"/>
    <p:sldId id="296" r:id="rId19"/>
    <p:sldId id="273" r:id="rId20"/>
    <p:sldId id="276" r:id="rId21"/>
    <p:sldId id="282" r:id="rId22"/>
    <p:sldId id="310" r:id="rId23"/>
    <p:sldId id="309" r:id="rId24"/>
    <p:sldId id="308" r:id="rId25"/>
    <p:sldId id="264" r:id="rId26"/>
    <p:sldId id="306" r:id="rId27"/>
    <p:sldId id="305" r:id="rId28"/>
    <p:sldId id="31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6" d="100"/>
          <a:sy n="96" d="100"/>
        </p:scale>
        <p:origin x="102" y="8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Pilotes Privés</c:v>
                </c:pt>
              </c:strCache>
            </c:strRef>
          </c:tx>
          <c:dPt>
            <c:idx val="0"/>
            <c:bubble3D val="0"/>
            <c:explosion val="5"/>
            <c:spPr>
              <a:solidFill>
                <a:schemeClr val="accent1"/>
              </a:solidFill>
              <a:ln w="19050">
                <a:solidFill>
                  <a:schemeClr val="lt1"/>
                </a:solidFill>
              </a:ln>
              <a:effectLst/>
            </c:spPr>
            <c:extLst>
              <c:ext xmlns:c16="http://schemas.microsoft.com/office/drawing/2014/chart" uri="{C3380CC4-5D6E-409C-BE32-E72D297353CC}">
                <c16:uniqueId val="{00000002-97D2-44E8-8754-529208629C40}"/>
              </c:ext>
            </c:extLst>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97D2-44E8-8754-529208629C4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97D2-44E8-8754-529208629C40}"/>
              </c:ext>
            </c:extLst>
          </c:dPt>
          <c:dLbls>
            <c:dLbl>
              <c:idx val="0"/>
              <c:layout>
                <c:manualLayout>
                  <c:x val="-4.6117713046296242E-2"/>
                  <c:y val="7.236884910749844E-2"/>
                </c:manualLayout>
              </c:layout>
              <c:numFmt formatCode="General"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ontserrat Light" pitchFamily="2" charset="0"/>
                      <a:ea typeface="+mn-ea"/>
                      <a:cs typeface="+mn-cs"/>
                    </a:defRPr>
                  </a:pPr>
                  <a:endParaRPr lang="fr-FR"/>
                </a:p>
              </c:txPr>
              <c:showLegendKey val="0"/>
              <c:showVal val="1"/>
              <c:showCatName val="1"/>
              <c:showSerName val="0"/>
              <c:showPercent val="1"/>
              <c:showBubbleSize val="0"/>
              <c:separator>
</c:separator>
              <c:extLst>
                <c:ext xmlns:c15="http://schemas.microsoft.com/office/drawing/2012/chart" uri="{CE6537A1-D6FC-4f65-9D91-7224C49458BB}">
                  <c15:layout>
                    <c:manualLayout>
                      <c:w val="0.35969697811354295"/>
                      <c:h val="0.21551688701255411"/>
                    </c:manualLayout>
                  </c15:layout>
                </c:ext>
                <c:ext xmlns:c16="http://schemas.microsoft.com/office/drawing/2014/chart" uri="{C3380CC4-5D6E-409C-BE32-E72D297353CC}">
                  <c16:uniqueId val="{00000002-97D2-44E8-8754-529208629C40}"/>
                </c:ext>
              </c:extLst>
            </c:dLbl>
            <c:dLbl>
              <c:idx val="2"/>
              <c:layout>
                <c:manualLayout>
                  <c:x val="6.6249929161895718E-2"/>
                  <c:y val="0.21112726914532642"/>
                </c:manualLayout>
              </c:layout>
              <c:showLegendKey val="0"/>
              <c:showVal val="1"/>
              <c:showCatName val="1"/>
              <c:showSerName val="0"/>
              <c:showPercent val="1"/>
              <c:showBubbleSize val="0"/>
              <c:separator>
</c:separator>
              <c:extLst>
                <c:ext xmlns:c15="http://schemas.microsoft.com/office/drawing/2012/chart" uri="{CE6537A1-D6FC-4f65-9D91-7224C49458BB}">
                  <c15:layout>
                    <c:manualLayout>
                      <c:w val="0.37491437184800075"/>
                      <c:h val="0.19999455638419486"/>
                    </c:manualLayout>
                  </c15:layout>
                </c:ext>
                <c:ext xmlns:c16="http://schemas.microsoft.com/office/drawing/2014/chart" uri="{C3380CC4-5D6E-409C-BE32-E72D297353CC}">
                  <c16:uniqueId val="{00000004-97D2-44E8-8754-529208629C40}"/>
                </c:ext>
              </c:extLst>
            </c:dLbl>
            <c:dLbl>
              <c:idx val="3"/>
              <c:layout>
                <c:manualLayout>
                  <c:x val="5.1555364173228348E-2"/>
                  <c:y val="0.15117237780249607"/>
                </c:manualLayout>
              </c:layout>
              <c:showLegendKey val="0"/>
              <c:showVal val="1"/>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97D2-44E8-8754-529208629C40}"/>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ontserrat Light" pitchFamily="2" charset="0"/>
                    <a:ea typeface="+mn-ea"/>
                    <a:cs typeface="+mn-cs"/>
                  </a:defRPr>
                </a:pPr>
                <a:endParaRPr lang="fr-FR"/>
              </a:p>
            </c:txPr>
            <c:showLegendKey val="0"/>
            <c:showVal val="1"/>
            <c:showCatName val="1"/>
            <c:showSerName val="0"/>
            <c:showPercent val="1"/>
            <c:showBubbleSize val="0"/>
            <c:separator>
</c:separator>
            <c:showLeaderLines val="0"/>
            <c:extLst>
              <c:ext xmlns:c15="http://schemas.microsoft.com/office/drawing/2012/chart" uri="{CE6537A1-D6FC-4f65-9D91-7224C49458BB}"/>
            </c:extLst>
          </c:dLbls>
          <c:cat>
            <c:strRef>
              <c:f>Feuil1!$A$2:$A$5</c:f>
              <c:strCache>
                <c:ptCount val="4"/>
                <c:pt idx="0">
                  <c:v>Allemagne</c:v>
                </c:pt>
                <c:pt idx="1">
                  <c:v>France</c:v>
                </c:pt>
                <c:pt idx="2">
                  <c:v>Royaume-Uni</c:v>
                </c:pt>
                <c:pt idx="3">
                  <c:v>Suisse</c:v>
                </c:pt>
              </c:strCache>
            </c:strRef>
          </c:cat>
          <c:val>
            <c:numRef>
              <c:f>Feuil1!$B$2:$B$5</c:f>
              <c:numCache>
                <c:formatCode>General</c:formatCode>
                <c:ptCount val="4"/>
                <c:pt idx="0">
                  <c:v>88</c:v>
                </c:pt>
                <c:pt idx="1">
                  <c:v>41</c:v>
                </c:pt>
                <c:pt idx="2">
                  <c:v>30</c:v>
                </c:pt>
                <c:pt idx="3">
                  <c:v>8.4</c:v>
                </c:pt>
              </c:numCache>
            </c:numRef>
          </c:val>
          <c:extLst>
            <c:ext xmlns:c16="http://schemas.microsoft.com/office/drawing/2014/chart" uri="{C3380CC4-5D6E-409C-BE32-E72D297353CC}">
              <c16:uniqueId val="{00000000-97D2-44E8-8754-529208629C40}"/>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02/12/2025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87599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72065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469924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4140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3406363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92A1C2D-77B2-4227-BA21-B350A6599BD0}" type="datetimeFigureOut">
              <a:rPr lang="fr-FR" smtClean="0"/>
              <a:t>02/12/2025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91742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92A1C2D-77B2-4227-BA21-B350A6599BD0}" type="datetimeFigureOut">
              <a:rPr lang="fr-FR" smtClean="0"/>
              <a:t>02/12/2025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93925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02/12/2025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891159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02/12/2025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418875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02/12/2025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47863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92A1C2D-77B2-4227-BA21-B350A6599BD0}" type="datetimeFigureOut">
              <a:rPr lang="fr-FR" smtClean="0"/>
              <a:t>02/12/2025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869973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96608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2A1C2D-77B2-4227-BA21-B350A6599BD0}" type="datetimeFigureOut">
              <a:rPr lang="fr-FR" smtClean="0"/>
              <a:t>02/12/2025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369134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2A1C2D-77B2-4227-BA21-B350A6599BD0}" type="datetimeFigureOut">
              <a:rPr lang="fr-FR" smtClean="0"/>
              <a:t>02/12/2025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763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2A1C2D-77B2-4227-BA21-B350A6599BD0}" type="datetimeFigureOut">
              <a:rPr lang="fr-FR" smtClean="0"/>
              <a:t>02/12/2025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339501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1019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02/12/2025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852013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92A1C2D-77B2-4227-BA21-B350A6599BD0}" type="datetimeFigureOut">
              <a:rPr lang="fr-FR" smtClean="0"/>
              <a:t>02/12/2025</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177C0F4-2396-42F1-BFD7-46CB1C7C5E07}" type="slidenum">
              <a:rPr lang="fr-FR" smtClean="0"/>
              <a:t>‹N°›</a:t>
            </a:fld>
            <a:endParaRPr lang="fr-FR"/>
          </a:p>
        </p:txBody>
      </p:sp>
    </p:spTree>
    <p:extLst>
      <p:ext uri="{BB962C8B-B14F-4D97-AF65-F5344CB8AC3E}">
        <p14:creationId xmlns:p14="http://schemas.microsoft.com/office/powerpoint/2010/main" val="52365573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affiche, symbole, logo&#10;&#10;Le contenu généré par l’IA peut être incorrect.">
            <a:extLst>
              <a:ext uri="{FF2B5EF4-FFF2-40B4-BE49-F238E27FC236}">
                <a16:creationId xmlns:a16="http://schemas.microsoft.com/office/drawing/2014/main" id="{4E359564-4C1E-6D90-4F1A-581136CEF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231" y="1363798"/>
            <a:ext cx="3891537" cy="4130404"/>
          </a:xfrm>
          <a:prstGeom prst="rect">
            <a:avLst/>
          </a:prstGeom>
          <a:solidFill>
            <a:srgbClr val="282828"/>
          </a:solidFill>
          <a:ln>
            <a:noFill/>
          </a:ln>
        </p:spPr>
      </p:pic>
    </p:spTree>
    <p:extLst>
      <p:ext uri="{BB962C8B-B14F-4D97-AF65-F5344CB8AC3E}">
        <p14:creationId xmlns:p14="http://schemas.microsoft.com/office/powerpoint/2010/main" val="277376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F8D28-8DCD-83FB-570D-8AF356F57089}"/>
            </a:ext>
          </a:extLst>
        </p:cNvPr>
        <p:cNvGrpSpPr/>
        <p:nvPr/>
      </p:nvGrpSpPr>
      <p:grpSpPr>
        <a:xfrm>
          <a:off x="0" y="0"/>
          <a:ext cx="0" cy="0"/>
          <a:chOff x="0" y="0"/>
          <a:chExt cx="0" cy="0"/>
        </a:xfrm>
      </p:grpSpPr>
      <p:pic>
        <p:nvPicPr>
          <p:cNvPr id="4" name="Image 3" descr="Une image contenant texte, écriture manuscrite, papier, noir et blanc&#10;&#10;Le contenu généré par l’IA peut être incorrect.">
            <a:extLst>
              <a:ext uri="{FF2B5EF4-FFF2-40B4-BE49-F238E27FC236}">
                <a16:creationId xmlns:a16="http://schemas.microsoft.com/office/drawing/2014/main" id="{91F3CB5C-3295-6805-9998-5547C976733A}"/>
              </a:ext>
            </a:extLst>
          </p:cNvPr>
          <p:cNvPicPr>
            <a:picLocks noChangeAspect="1"/>
          </p:cNvPicPr>
          <p:nvPr/>
        </p:nvPicPr>
        <p:blipFill>
          <a:blip r:embed="rId2">
            <a:extLst>
              <a:ext uri="{28A0092B-C50C-407E-A947-70E740481C1C}">
                <a14:useLocalDpi xmlns:a14="http://schemas.microsoft.com/office/drawing/2010/main" val="0"/>
              </a:ext>
            </a:extLst>
          </a:blip>
          <a:srcRect t="9628" b="19482"/>
          <a:stretch>
            <a:fillRect/>
          </a:stretch>
        </p:blipFill>
        <p:spPr>
          <a:xfrm>
            <a:off x="27876" y="12586"/>
            <a:ext cx="4699972" cy="6845414"/>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sp>
        <p:nvSpPr>
          <p:cNvPr id="7" name="ZoneTexte 6">
            <a:extLst>
              <a:ext uri="{FF2B5EF4-FFF2-40B4-BE49-F238E27FC236}">
                <a16:creationId xmlns:a16="http://schemas.microsoft.com/office/drawing/2014/main" id="{36F1B640-F802-2089-FBB7-4212C7276633}"/>
              </a:ext>
            </a:extLst>
          </p:cNvPr>
          <p:cNvSpPr txBox="1"/>
          <p:nvPr/>
        </p:nvSpPr>
        <p:spPr>
          <a:xfrm>
            <a:off x="5375920" y="548680"/>
            <a:ext cx="6480720" cy="5760640"/>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2.2: Météo</a:t>
            </a:r>
          </a:p>
          <a:p>
            <a:pPr algn="ctr">
              <a:defRPr sz="1600"/>
            </a:pPr>
            <a:r>
              <a:rPr lang="fr-FR" sz="2000" noProof="0" dirty="0">
                <a:solidFill>
                  <a:srgbClr val="FFC000"/>
                </a:solidFill>
                <a:latin typeface="Termina Medium" panose="00000600000000000000" pitchFamily="50" charset="0"/>
              </a:rPr>
              <a:t>WINDTEMP</a:t>
            </a:r>
          </a:p>
          <a:p>
            <a:pPr algn="ctr">
              <a:defRPr sz="1600"/>
            </a:pPr>
            <a:r>
              <a:rPr lang="fr-FR" sz="1600" noProof="0" dirty="0">
                <a:solidFill>
                  <a:srgbClr val="FFC000"/>
                </a:solidFill>
                <a:latin typeface="Termina Medium" panose="00000600000000000000" pitchFamily="50" charset="0"/>
              </a:rPr>
              <a:t> </a:t>
            </a:r>
          </a:p>
          <a:p>
            <a:pPr indent="-285750">
              <a:buFont typeface="Arial" panose="020B0604020202020204" pitchFamily="34" charset="0"/>
              <a:buChar char="•"/>
              <a:defRPr sz="1600"/>
            </a:pPr>
            <a:r>
              <a:rPr lang="fr-FR" sz="1600" dirty="0">
                <a:latin typeface="Montserrat Light" pitchFamily="2" charset="0"/>
              </a:rPr>
              <a:t>Document météorologique aéronautique qui présente les vents et températures prévus en altitude.</a:t>
            </a:r>
            <a:endParaRPr lang="fr-FR" sz="1600" dirty="0">
              <a:solidFill>
                <a:srgbClr val="FFFFFF"/>
              </a:solidFill>
              <a:latin typeface="Montserrat Light" pitchFamily="2" charset="0"/>
            </a:endParaRPr>
          </a:p>
          <a:p>
            <a:pPr indent="-285750">
              <a:buFont typeface="Arial" panose="020B0604020202020204" pitchFamily="34" charset="0"/>
              <a:buChar char="•"/>
              <a:defRPr sz="1600"/>
            </a:pPr>
            <a:r>
              <a:rPr lang="fr-FR" sz="1600" dirty="0">
                <a:solidFill>
                  <a:srgbClr val="FFFFFF"/>
                </a:solidFill>
                <a:latin typeface="Montserrat Light" pitchFamily="2" charset="0"/>
              </a:rPr>
              <a:t>Elément incompressible mais centralisable</a:t>
            </a:r>
            <a:br>
              <a:rPr lang="fr-FR" sz="1600" dirty="0">
                <a:solidFill>
                  <a:srgbClr val="FFFFFF"/>
                </a:solidFill>
                <a:latin typeface="Montserrat Light" pitchFamily="2" charset="0"/>
              </a:rPr>
            </a:br>
            <a:r>
              <a:rPr lang="fr-FR" sz="1600" noProof="0" dirty="0">
                <a:solidFill>
                  <a:srgbClr val="FFFFFF"/>
                </a:solidFill>
                <a:latin typeface="Montserrat Light" pitchFamily="2" charset="0"/>
              </a:rPr>
              <a:t>tout analyser a la main</a:t>
            </a:r>
          </a:p>
          <a:p>
            <a:pPr indent="-285750">
              <a:buFont typeface="Arial" panose="020B0604020202020204" pitchFamily="34" charset="0"/>
              <a:buChar char="•"/>
              <a:defRPr sz="1600"/>
            </a:pPr>
            <a:r>
              <a:rPr lang="fr-FR" sz="1600" noProof="0" dirty="0">
                <a:solidFill>
                  <a:srgbClr val="FFFFFF"/>
                </a:solidFill>
                <a:latin typeface="Montserrat Light" pitchFamily="2" charset="0"/>
              </a:rPr>
              <a:t>Doit être fait au dernier moment</a:t>
            </a:r>
          </a:p>
          <a:p>
            <a:pPr indent="-285750">
              <a:buFont typeface="Arial" panose="020B0604020202020204" pitchFamily="34" charset="0"/>
              <a:buChar char="•"/>
              <a:defRPr sz="1600"/>
            </a:pPr>
            <a:r>
              <a:rPr lang="fr-FR" sz="1600" noProof="0" dirty="0">
                <a:solidFill>
                  <a:srgbClr val="FFFFFF"/>
                </a:solidFill>
                <a:latin typeface="Montserrat Light" pitchFamily="2" charset="0"/>
              </a:rPr>
              <a:t>Valide le vol - Vérifier si &amp; </a:t>
            </a:r>
            <a:r>
              <a:rPr lang="fr-FR" sz="1600" dirty="0" err="1">
                <a:solidFill>
                  <a:srgbClr val="FFFFFF"/>
                </a:solidFill>
                <a:latin typeface="Montserrat Light" pitchFamily="2" charset="0"/>
              </a:rPr>
              <a:t>Ae</a:t>
            </a:r>
            <a:r>
              <a:rPr lang="fr-FR" sz="1600" noProof="0" dirty="0" err="1">
                <a:solidFill>
                  <a:srgbClr val="FFFFFF"/>
                </a:solidFill>
                <a:latin typeface="Montserrat Light" pitchFamily="2" charset="0"/>
              </a:rPr>
              <a:t>rodrome</a:t>
            </a:r>
            <a:r>
              <a:rPr lang="fr-FR" sz="1600" noProof="0" dirty="0">
                <a:solidFill>
                  <a:srgbClr val="FFFFFF"/>
                </a:solidFill>
                <a:latin typeface="Montserrat Light" pitchFamily="2" charset="0"/>
              </a:rPr>
              <a:t> sont accessible</a:t>
            </a:r>
          </a:p>
          <a:p>
            <a:pPr indent="-285750">
              <a:buFont typeface="Arial" panose="020B0604020202020204" pitchFamily="34" charset="0"/>
              <a:buChar char="•"/>
              <a:defRPr sz="1600"/>
            </a:pPr>
            <a:r>
              <a:rPr lang="fr-FR" sz="1600" noProof="0" dirty="0">
                <a:solidFill>
                  <a:srgbClr val="FFFFFF"/>
                </a:solidFill>
                <a:latin typeface="Montserrat Light" pitchFamily="2" charset="0"/>
              </a:rPr>
              <a:t>Manuelle</a:t>
            </a:r>
          </a:p>
          <a:p>
            <a:pPr indent="-285750">
              <a:buFont typeface="Arial" panose="020B0604020202020204" pitchFamily="34" charset="0"/>
              <a:buChar char="•"/>
              <a:defRPr sz="1600"/>
            </a:pPr>
            <a:r>
              <a:rPr lang="fr-FR" sz="1600" noProof="0" dirty="0">
                <a:solidFill>
                  <a:srgbClr val="FFFFFF"/>
                </a:solidFill>
                <a:latin typeface="Montserrat Light" pitchFamily="2" charset="0"/>
              </a:rPr>
              <a:t>Identifier sur les cartes, analyser et exhaustif</a:t>
            </a:r>
          </a:p>
          <a:p>
            <a:pPr indent="-285750">
              <a:buFont typeface="Arial" panose="020B0604020202020204" pitchFamily="34" charset="0"/>
              <a:buChar char="•"/>
              <a:defRPr sz="1600"/>
            </a:pPr>
            <a:endParaRPr lang="fr-FR" sz="1600" dirty="0">
              <a:solidFill>
                <a:srgbClr val="FFFFFF"/>
              </a:solidFill>
              <a:latin typeface="Montserrat Light" pitchFamily="2" charset="0"/>
            </a:endParaRPr>
          </a:p>
          <a:p>
            <a:pPr algn="ctr">
              <a:defRPr sz="1600"/>
            </a:pPr>
            <a:r>
              <a:rPr lang="fr-FR" sz="1600" dirty="0">
                <a:solidFill>
                  <a:srgbClr val="FFC000"/>
                </a:solidFill>
                <a:latin typeface="Montserrat Light" pitchFamily="2" charset="0"/>
              </a:rPr>
              <a:t>Si incompatibilité: retour étape 1</a:t>
            </a:r>
          </a:p>
          <a:p>
            <a:pPr algn="ctr">
              <a:defRPr sz="1600"/>
            </a:pPr>
            <a:r>
              <a:rPr lang="fr-FR" sz="1600" dirty="0">
                <a:solidFill>
                  <a:srgbClr val="FFC000"/>
                </a:solidFill>
                <a:latin typeface="Montserrat Light" pitchFamily="2" charset="0"/>
              </a:rPr>
              <a:t>Ou annulation du vol</a:t>
            </a:r>
            <a:endParaRPr lang="fr-FR" sz="1600" noProof="0" dirty="0">
              <a:solidFill>
                <a:srgbClr val="FFFFFF"/>
              </a:solidFill>
              <a:latin typeface="Montserrat Light" pitchFamily="2" charset="0"/>
            </a:endParaRPr>
          </a:p>
          <a:p>
            <a:pPr>
              <a:defRPr sz="1600"/>
            </a:pPr>
            <a:endParaRPr lang="fr-FR" sz="1600" dirty="0">
              <a:solidFill>
                <a:srgbClr val="FFFFFF"/>
              </a:solidFill>
              <a:latin typeface="Montserrat Light" pitchFamily="2"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éléments significatifs en fonction de l’altitude</a:t>
            </a:r>
          </a:p>
          <a:p>
            <a:pPr marL="285750" indent="-285750">
              <a:buFont typeface="Arial" panose="020B0604020202020204" pitchFamily="34" charset="0"/>
              <a:buChar char="•"/>
              <a:defRPr sz="1600"/>
            </a:pPr>
            <a:r>
              <a:rPr lang="fr-FR" sz="1600" dirty="0">
                <a:solidFill>
                  <a:srgbClr val="FFFFFF"/>
                </a:solidFill>
                <a:latin typeface="Montserrat Light" pitchFamily="2" charset="0"/>
              </a:rPr>
              <a:t>direction du vent sur la navigation pour calculer les durées en fonction du vent</a:t>
            </a:r>
          </a:p>
        </p:txBody>
      </p:sp>
    </p:spTree>
    <p:extLst>
      <p:ext uri="{BB962C8B-B14F-4D97-AF65-F5344CB8AC3E}">
        <p14:creationId xmlns:p14="http://schemas.microsoft.com/office/powerpoint/2010/main" val="416235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D6225-0DB1-2C54-A3ED-B7E903EF91E2}"/>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BD1BF33D-DE0C-E7DA-FA3C-57E56601F6C1}"/>
              </a:ext>
            </a:extLst>
          </p:cNvPr>
          <p:cNvSpPr txBox="1"/>
          <p:nvPr/>
        </p:nvSpPr>
        <p:spPr>
          <a:xfrm>
            <a:off x="1055440" y="548680"/>
            <a:ext cx="10081120" cy="5760640"/>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2: TERMINE</a:t>
            </a:r>
          </a:p>
          <a:p>
            <a:pPr algn="ctr">
              <a:defRPr sz="1600"/>
            </a:pPr>
            <a:r>
              <a:rPr lang="fr-FR" sz="2000" dirty="0">
                <a:solidFill>
                  <a:srgbClr val="FFC000"/>
                </a:solidFill>
                <a:latin typeface="Termina Medium" panose="00000600000000000000" pitchFamily="50" charset="0"/>
              </a:rPr>
              <a:t>Météo Confirmé</a:t>
            </a:r>
          </a:p>
          <a:p>
            <a:pPr algn="ctr">
              <a:defRPr sz="1600"/>
            </a:pPr>
            <a:endParaRPr lang="fr-FR" sz="1600" dirty="0">
              <a:solidFill>
                <a:srgbClr val="FFC000"/>
              </a:solidFill>
              <a:latin typeface="Termina Medium" panose="00000600000000000000" pitchFamily="50"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Recherche et analyse à la main (5-10 mins)</a:t>
            </a:r>
          </a:p>
          <a:p>
            <a:pPr marL="285750" indent="-285750">
              <a:buFont typeface="Arial" panose="020B0604020202020204" pitchFamily="34" charset="0"/>
              <a:buChar char="•"/>
              <a:defRPr sz="1600"/>
            </a:pPr>
            <a:r>
              <a:rPr lang="fr-FR" sz="1600" dirty="0">
                <a:solidFill>
                  <a:srgbClr val="FFFFFF"/>
                </a:solidFill>
                <a:latin typeface="Montserrat Light" pitchFamily="2" charset="0"/>
              </a:rPr>
              <a:t>Elément incompressible mais centralisable </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Tout analyser a la main</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Doit être fait au dernier moment</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Valide le vol - Vérifier si &amp; </a:t>
            </a:r>
            <a:r>
              <a:rPr lang="fr-FR" sz="1600" dirty="0" err="1">
                <a:solidFill>
                  <a:srgbClr val="FFFFFF"/>
                </a:solidFill>
                <a:latin typeface="Montserrat Light" pitchFamily="2" charset="0"/>
              </a:rPr>
              <a:t>Aé</a:t>
            </a:r>
            <a:r>
              <a:rPr lang="fr-FR" sz="1600" noProof="0" dirty="0" err="1">
                <a:solidFill>
                  <a:srgbClr val="FFFFFF"/>
                </a:solidFill>
                <a:latin typeface="Montserrat Light" pitchFamily="2" charset="0"/>
              </a:rPr>
              <a:t>rodrome</a:t>
            </a:r>
            <a:r>
              <a:rPr lang="fr-FR" sz="1600" noProof="0" dirty="0">
                <a:solidFill>
                  <a:srgbClr val="FFFFFF"/>
                </a:solidFill>
                <a:latin typeface="Montserrat Light" pitchFamily="2" charset="0"/>
              </a:rPr>
              <a:t> sont accessible</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Manuelle - Identifier sur les cartes, analyser et exhaustif </a:t>
            </a:r>
          </a:p>
          <a:p>
            <a:pPr>
              <a:defRPr sz="1600"/>
            </a:pPr>
            <a:endParaRPr lang="fr-FR" sz="1600" noProof="0" dirty="0">
              <a:solidFill>
                <a:srgbClr val="FFFFFF"/>
              </a:solidFill>
              <a:latin typeface="Montserrat Light" pitchFamily="2"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Recherché et analyses assisté (1-3 mins)</a:t>
            </a:r>
            <a:endParaRPr lang="fr-FR" sz="1600" noProof="0" dirty="0">
              <a:solidFill>
                <a:srgbClr val="FFFFFF"/>
              </a:solidFill>
              <a:latin typeface="Montserrat Light" pitchFamily="2" charset="0"/>
            </a:endParaRP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éléments significatifs</a:t>
            </a:r>
            <a:endParaRPr lang="fr-FR" sz="1600" dirty="0">
              <a:solidFill>
                <a:srgbClr val="FFFFFF"/>
              </a:solidFill>
              <a:latin typeface="Montserrat Light" pitchFamily="2" charset="0"/>
            </a:endParaRP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Centraliser et complié avec le reste des éléments</a:t>
            </a:r>
          </a:p>
          <a:p>
            <a:pPr marL="285750" indent="-285750">
              <a:buFont typeface="Arial" panose="020B0604020202020204" pitchFamily="34" charset="0"/>
              <a:buChar char="•"/>
              <a:defRPr sz="1600"/>
            </a:pPr>
            <a:r>
              <a:rPr lang="fr-FR" sz="1600" dirty="0">
                <a:solidFill>
                  <a:srgbClr val="FFFFFF"/>
                </a:solidFill>
                <a:latin typeface="Montserrat Light" pitchFamily="2" charset="0"/>
              </a:rPr>
              <a:t>Résultat exploitable et immédiat</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4232554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diagramme, croquis, Dessin technique&#10;&#10;Le contenu généré par l’IA peut être incorrect.">
            <a:extLst>
              <a:ext uri="{FF2B5EF4-FFF2-40B4-BE49-F238E27FC236}">
                <a16:creationId xmlns:a16="http://schemas.microsoft.com/office/drawing/2014/main" id="{743FEF58-4F28-AA4F-2ED2-9B61957BF155}"/>
              </a:ext>
            </a:extLst>
          </p:cNvPr>
          <p:cNvPicPr>
            <a:picLocks noChangeAspect="1"/>
          </p:cNvPicPr>
          <p:nvPr/>
        </p:nvPicPr>
        <p:blipFill>
          <a:blip r:embed="rId2">
            <a:extLst>
              <a:ext uri="{28A0092B-C50C-407E-A947-70E740481C1C}">
                <a14:useLocalDpi xmlns:a14="http://schemas.microsoft.com/office/drawing/2010/main" val="0"/>
              </a:ext>
            </a:extLst>
          </a:blip>
          <a:srcRect l="6295"/>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
        <p:nvSpPr>
          <p:cNvPr id="10" name="ZoneTexte 9">
            <a:extLst>
              <a:ext uri="{FF2B5EF4-FFF2-40B4-BE49-F238E27FC236}">
                <a16:creationId xmlns:a16="http://schemas.microsoft.com/office/drawing/2014/main" id="{1D6C54E8-E875-A104-FC3C-B4CE99822477}"/>
              </a:ext>
            </a:extLst>
          </p:cNvPr>
          <p:cNvSpPr txBox="1"/>
          <p:nvPr/>
        </p:nvSpPr>
        <p:spPr>
          <a:xfrm>
            <a:off x="4655840" y="548680"/>
            <a:ext cx="7200800" cy="4647426"/>
          </a:xfrm>
          <a:prstGeom prst="rect">
            <a:avLst/>
          </a:prstGeom>
          <a:noFill/>
        </p:spPr>
        <p:txBody>
          <a:bodyPr wrap="square">
            <a:spAutoFit/>
          </a:bodyPr>
          <a:lstStyle/>
          <a:p>
            <a:pPr algn="ctr"/>
            <a:r>
              <a:rPr lang="fr-FR" sz="2000" dirty="0">
                <a:solidFill>
                  <a:srgbClr val="FFC000"/>
                </a:solidFill>
                <a:latin typeface="Termina Medium" panose="00000600000000000000" pitchFamily="50" charset="0"/>
              </a:rPr>
              <a:t>Étape 3 : </a:t>
            </a:r>
          </a:p>
          <a:p>
            <a:pPr algn="ctr"/>
            <a:r>
              <a:rPr lang="fr-FR" sz="2000" dirty="0">
                <a:solidFill>
                  <a:srgbClr val="FFC000"/>
                </a:solidFill>
                <a:latin typeface="Termina Medium" panose="00000600000000000000" pitchFamily="50" charset="0"/>
              </a:rPr>
              <a:t>Masse et Centrage </a:t>
            </a:r>
            <a:endParaRPr lang="fr-FR" sz="2000" dirty="0">
              <a:latin typeface="Termina Medium" panose="00000600000000000000" pitchFamily="50" charset="0"/>
            </a:endParaRPr>
          </a:p>
          <a:p>
            <a:pPr indent="-285750">
              <a:buFont typeface="Arial" panose="020B0604020202020204" pitchFamily="34" charset="0"/>
              <a:buChar char="•"/>
            </a:pPr>
            <a:endParaRPr lang="fr-FR" sz="1600" dirty="0">
              <a:latin typeface="Montserrat Light" pitchFamily="2" charset="0"/>
            </a:endParaRPr>
          </a:p>
          <a:p>
            <a:pPr indent="-285750">
              <a:buFont typeface="Arial" panose="020B0604020202020204" pitchFamily="34" charset="0"/>
              <a:buChar char="•"/>
            </a:pPr>
            <a:r>
              <a:rPr lang="fr-FR" sz="1600" dirty="0">
                <a:latin typeface="Montserrat Light" pitchFamily="2" charset="0"/>
              </a:rPr>
              <a:t>Chercher masse à vide avion (Carnet de Route)</a:t>
            </a:r>
          </a:p>
          <a:p>
            <a:pPr indent="-285750">
              <a:buFont typeface="Arial" panose="020B0604020202020204" pitchFamily="34" charset="0"/>
              <a:buChar char="•"/>
            </a:pPr>
            <a:r>
              <a:rPr lang="fr-FR" sz="1600" dirty="0">
                <a:latin typeface="Montserrat Light" pitchFamily="2" charset="0"/>
              </a:rPr>
              <a:t>Calculer masse équipage : 2 personnes avec son positionnement</a:t>
            </a:r>
          </a:p>
          <a:p>
            <a:pPr indent="-285750">
              <a:buFont typeface="Arial" panose="020B0604020202020204" pitchFamily="34" charset="0"/>
              <a:buChar char="•"/>
            </a:pPr>
            <a:r>
              <a:rPr lang="fr-FR" sz="1600" dirty="0">
                <a:latin typeface="Montserrat Light" pitchFamily="2" charset="0"/>
              </a:rPr>
              <a:t>Calculer masse bagages (estimation...)</a:t>
            </a:r>
          </a:p>
          <a:p>
            <a:pPr indent="-285750">
              <a:buFont typeface="Arial" panose="020B0604020202020204" pitchFamily="34" charset="0"/>
              <a:buChar char="•"/>
            </a:pPr>
            <a:r>
              <a:rPr lang="fr-FR" sz="1600" dirty="0">
                <a:latin typeface="Montserrat Light" pitchFamily="2" charset="0"/>
              </a:rPr>
              <a:t>Calculer masse carburant : Fuel(L) × densité × facteur de conversion si (GAL) </a:t>
            </a:r>
          </a:p>
          <a:p>
            <a:pPr indent="-285750">
              <a:buFont typeface="Arial" panose="020B0604020202020204" pitchFamily="34" charset="0"/>
              <a:buChar char="•"/>
            </a:pPr>
            <a:r>
              <a:rPr lang="fr-FR" sz="1600" dirty="0">
                <a:latin typeface="Montserrat Light" pitchFamily="2" charset="0"/>
              </a:rPr>
              <a:t>Additionner pour avoir masse totale</a:t>
            </a:r>
          </a:p>
          <a:p>
            <a:pPr indent="-285750">
              <a:buFont typeface="Arial" panose="020B0604020202020204" pitchFamily="34" charset="0"/>
              <a:buChar char="•"/>
            </a:pPr>
            <a:r>
              <a:rPr lang="fr-FR" sz="1600" dirty="0">
                <a:latin typeface="Montserrat Light" pitchFamily="2" charset="0"/>
              </a:rPr>
              <a:t>Vérifier &lt; MTOW (Maximum Takeoff </a:t>
            </a:r>
            <a:r>
              <a:rPr lang="fr-FR" sz="1600" dirty="0" err="1">
                <a:latin typeface="Montserrat Light" pitchFamily="2" charset="0"/>
              </a:rPr>
              <a:t>Weight</a:t>
            </a:r>
            <a:r>
              <a:rPr lang="fr-FR" sz="1600" dirty="0">
                <a:latin typeface="Montserrat Light" pitchFamily="2" charset="0"/>
              </a:rPr>
              <a:t>)</a:t>
            </a:r>
          </a:p>
          <a:p>
            <a:pPr indent="-285750">
              <a:buFont typeface="Arial" panose="020B0604020202020204" pitchFamily="34" charset="0"/>
              <a:buChar char="•"/>
            </a:pPr>
            <a:r>
              <a:rPr lang="fr-FR" sz="1600" dirty="0">
                <a:latin typeface="Montserrat Light" pitchFamily="2" charset="0"/>
              </a:rPr>
              <a:t>Calculer centrage (moments) :</a:t>
            </a:r>
          </a:p>
          <a:p>
            <a:pPr indent="-285750">
              <a:buFont typeface="Arial" panose="020B0604020202020204" pitchFamily="34" charset="0"/>
              <a:buChar char="•"/>
            </a:pPr>
            <a:r>
              <a:rPr lang="fr-FR" sz="1600" dirty="0">
                <a:latin typeface="Montserrat Light" pitchFamily="2" charset="0"/>
              </a:rPr>
              <a:t>Moment = Masse × Bras de levier</a:t>
            </a:r>
          </a:p>
          <a:p>
            <a:pPr indent="-285750">
              <a:buFont typeface="Arial" panose="020B0604020202020204" pitchFamily="34" charset="0"/>
              <a:buChar char="•"/>
            </a:pPr>
            <a:r>
              <a:rPr lang="fr-FR" sz="1600" dirty="0">
                <a:latin typeface="Montserrat Light" pitchFamily="2" charset="0"/>
              </a:rPr>
              <a:t>Chercher les bras de levier </a:t>
            </a:r>
          </a:p>
          <a:p>
            <a:pPr indent="-285750">
              <a:buFont typeface="Arial" panose="020B0604020202020204" pitchFamily="34" charset="0"/>
              <a:buChar char="•"/>
            </a:pPr>
            <a:r>
              <a:rPr lang="fr-FR" sz="1600" dirty="0">
                <a:latin typeface="Montserrat Light" pitchFamily="2" charset="0"/>
              </a:rPr>
              <a:t>Calculer moment total et CG position</a:t>
            </a:r>
          </a:p>
          <a:p>
            <a:pPr indent="-285750">
              <a:buFont typeface="Arial" panose="020B0604020202020204" pitchFamily="34" charset="0"/>
              <a:buChar char="•"/>
            </a:pPr>
            <a:r>
              <a:rPr lang="fr-FR" sz="1600" dirty="0">
                <a:latin typeface="Montserrat Light" pitchFamily="2" charset="0"/>
              </a:rPr>
              <a:t>Reporter sur l'enveloppe de centrage POH</a:t>
            </a:r>
          </a:p>
          <a:p>
            <a:endParaRPr lang="fr-FR" sz="1600" dirty="0">
              <a:solidFill>
                <a:srgbClr val="FFC000"/>
              </a:solidFill>
              <a:latin typeface="Montserrat Light" pitchFamily="2" charset="0"/>
            </a:endParaRPr>
          </a:p>
          <a:p>
            <a:pPr algn="ctr"/>
            <a:r>
              <a:rPr lang="fr-FR" sz="1600" dirty="0">
                <a:solidFill>
                  <a:srgbClr val="FFC000"/>
                </a:solidFill>
                <a:latin typeface="Montserrat Light" pitchFamily="2" charset="0"/>
              </a:rPr>
              <a:t>Si hors enveloppe: recommencer en changement les paramètre modulable (FOB, positionnement lestage)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EEEB-3094-E6E1-0F45-85633962E170}"/>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3DDA3718-EC3C-031D-0D9C-A2EC9FAC9EB4}"/>
              </a:ext>
            </a:extLst>
          </p:cNvPr>
          <p:cNvSpPr txBox="1"/>
          <p:nvPr/>
        </p:nvSpPr>
        <p:spPr>
          <a:xfrm>
            <a:off x="1055440" y="548680"/>
            <a:ext cx="10081120" cy="5760640"/>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3: TERMINE</a:t>
            </a:r>
          </a:p>
          <a:p>
            <a:pPr algn="ctr">
              <a:defRPr sz="1600"/>
            </a:pPr>
            <a:r>
              <a:rPr lang="fr-FR" sz="2000" dirty="0">
                <a:solidFill>
                  <a:srgbClr val="FFC000"/>
                </a:solidFill>
                <a:latin typeface="Termina Medium" panose="00000600000000000000" pitchFamily="50" charset="0"/>
              </a:rPr>
              <a:t>Masse et centrage Confirmé</a:t>
            </a:r>
          </a:p>
          <a:p>
            <a:pPr algn="ctr">
              <a:defRPr sz="1600"/>
            </a:pPr>
            <a:endParaRPr lang="fr-FR" sz="1600" dirty="0">
              <a:solidFill>
                <a:srgbClr val="FFC000"/>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Recherche et analyse à la main (10-15 mins)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Calcule long Critique et source d’erreur</a:t>
            </a:r>
          </a:p>
          <a:p>
            <a:pPr marL="285750" indent="-285750">
              <a:buFont typeface="Arial" panose="020B0604020202020204" pitchFamily="34" charset="0"/>
              <a:buChar char="•"/>
              <a:defRPr sz="1600"/>
            </a:pPr>
            <a:r>
              <a:rPr lang="fr-FR" sz="1600" dirty="0">
                <a:solidFill>
                  <a:srgbClr val="FFFFFF"/>
                </a:solidFill>
                <a:latin typeface="Montserrat Light" pitchFamily="2" charset="0"/>
              </a:rPr>
              <a:t>Tout refaire en cas de changement de variable (passage absent, bagage plus lourde, …)</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Il faut faire pour tous les scenarios de vol</a:t>
            </a:r>
          </a:p>
          <a:p>
            <a:pPr>
              <a:defRPr sz="1600"/>
            </a:pPr>
            <a:endParaRPr lang="fr-FR" sz="1600" noProof="0" dirty="0">
              <a:solidFill>
                <a:srgbClr val="FFFFFF"/>
              </a:solidFill>
              <a:latin typeface="Montserrat Light" pitchFamily="2"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Recherché et analyses assisté (1-3 mins)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Rentrer les masses, l’app calcule tout et génère les scenarios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 significatif</a:t>
            </a:r>
            <a:endParaRPr lang="fr-FR" sz="1600" dirty="0">
              <a:solidFill>
                <a:srgbClr val="FFFFFF"/>
              </a:solidFill>
              <a:latin typeface="Montserrat Light" pitchFamily="2" charset="0"/>
            </a:endParaRP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Centraliser et complié avec le reste des éléments</a:t>
            </a:r>
          </a:p>
          <a:p>
            <a:pPr marL="285750" indent="-285750">
              <a:buFont typeface="Arial" panose="020B0604020202020204" pitchFamily="34" charset="0"/>
              <a:buChar char="•"/>
              <a:defRPr sz="1600"/>
            </a:pPr>
            <a:r>
              <a:rPr lang="fr-FR" sz="1600" dirty="0">
                <a:solidFill>
                  <a:srgbClr val="FFFFFF"/>
                </a:solidFill>
                <a:latin typeface="Montserrat Light" pitchFamily="2" charset="0"/>
              </a:rPr>
              <a:t>Résultat modifiable exploitable immédiat</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Résultat ventilé dans tout</a:t>
            </a:r>
            <a:r>
              <a:rPr lang="fr-FR" sz="1600" dirty="0">
                <a:solidFill>
                  <a:srgbClr val="FFFFFF"/>
                </a:solidFill>
                <a:latin typeface="Montserrat Light" pitchFamily="2" charset="0"/>
              </a:rPr>
              <a:t>s les modulos ou ils sont nécessaires (performances)</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326976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472E7-4982-C213-7BC1-47C55132BD9A}"/>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0B8E709C-0365-983F-612B-F2CE2D37D23E}"/>
              </a:ext>
            </a:extLst>
          </p:cNvPr>
          <p:cNvSpPr txBox="1"/>
          <p:nvPr/>
        </p:nvSpPr>
        <p:spPr>
          <a:xfrm>
            <a:off x="1055440" y="548680"/>
            <a:ext cx="10081120" cy="5040559"/>
          </a:xfrm>
          <a:prstGeom prst="rect">
            <a:avLst/>
          </a:prstGeom>
          <a:noFill/>
        </p:spPr>
        <p:txBody>
          <a:bodyPr wrap="square">
            <a:noAutofit/>
          </a:bodyPr>
          <a:lstStyle/>
          <a:p>
            <a:pPr algn="ctr"/>
            <a:r>
              <a:rPr lang="fr-FR" sz="2000" dirty="0">
                <a:solidFill>
                  <a:srgbClr val="FFC000"/>
                </a:solidFill>
                <a:latin typeface="Termina Medium" panose="00000600000000000000" pitchFamily="50" charset="0"/>
              </a:rPr>
              <a:t>Étape 4: </a:t>
            </a:r>
          </a:p>
          <a:p>
            <a:pPr algn="ctr"/>
            <a:r>
              <a:rPr lang="fr-FR" sz="2000" dirty="0">
                <a:solidFill>
                  <a:srgbClr val="FFC000"/>
                </a:solidFill>
                <a:latin typeface="Termina Medium" panose="00000600000000000000" pitchFamily="50" charset="0"/>
              </a:rPr>
              <a:t>Performance et distance</a:t>
            </a:r>
            <a:endParaRPr lang="fr-FR" sz="2000" dirty="0">
              <a:latin typeface="Termina Medium" panose="00000600000000000000" pitchFamily="50" charset="0"/>
            </a:endParaRPr>
          </a:p>
          <a:p>
            <a:pPr algn="ctr"/>
            <a:endParaRPr lang="fr-FR" sz="1600" dirty="0">
              <a:solidFill>
                <a:schemeClr val="tx1"/>
              </a:solidFill>
              <a:latin typeface="Termina Medium" panose="00000600000000000000" pitchFamily="50" charset="0"/>
            </a:endParaRPr>
          </a:p>
          <a:p>
            <a:pPr marL="285750" indent="-285750">
              <a:buFont typeface="Arial" panose="020B0604020202020204" pitchFamily="34" charset="0"/>
              <a:buChar char="•"/>
            </a:pPr>
            <a:r>
              <a:rPr lang="fr-FR" sz="1600" dirty="0">
                <a:latin typeface="Montserrat Light" pitchFamily="2" charset="0"/>
              </a:rPr>
              <a:t>Utiliser l’ensemble des paramètres déterminés précédemment</a:t>
            </a:r>
          </a:p>
          <a:p>
            <a:pPr marL="742950" lvl="1" indent="-285750">
              <a:buFont typeface="Arial" panose="020B0604020202020204" pitchFamily="34" charset="0"/>
              <a:buChar char="•"/>
            </a:pPr>
            <a:r>
              <a:rPr lang="fr-FR" sz="1600" dirty="0">
                <a:solidFill>
                  <a:schemeClr val="tx1"/>
                </a:solidFill>
                <a:latin typeface="Montserrat Light" pitchFamily="2" charset="0"/>
              </a:rPr>
              <a:t>Altitude de l’aérodromes (Etape 1)</a:t>
            </a:r>
            <a:endParaRPr lang="fr-FR" sz="1600" dirty="0">
              <a:latin typeface="Montserrat Light" pitchFamily="2" charset="0"/>
            </a:endParaRPr>
          </a:p>
          <a:p>
            <a:pPr marL="742950" lvl="1" indent="-285750">
              <a:buFont typeface="Arial" panose="020B0604020202020204" pitchFamily="34" charset="0"/>
              <a:buChar char="•"/>
            </a:pPr>
            <a:r>
              <a:rPr lang="fr-FR" sz="1600" dirty="0">
                <a:solidFill>
                  <a:schemeClr val="tx1"/>
                </a:solidFill>
                <a:latin typeface="Montserrat Light" pitchFamily="2" charset="0"/>
              </a:rPr>
              <a:t>Température</a:t>
            </a:r>
            <a:r>
              <a:rPr lang="fr-FR" sz="1600" dirty="0">
                <a:latin typeface="Montserrat Light" pitchFamily="2" charset="0"/>
              </a:rPr>
              <a:t>,</a:t>
            </a:r>
            <a:r>
              <a:rPr lang="fr-FR" sz="1600" dirty="0">
                <a:solidFill>
                  <a:schemeClr val="tx1"/>
                </a:solidFill>
                <a:latin typeface="Montserrat Light" pitchFamily="2" charset="0"/>
              </a:rPr>
              <a:t> vent au niveau aérodrome</a:t>
            </a:r>
            <a:r>
              <a:rPr lang="fr-FR" sz="1600" dirty="0">
                <a:latin typeface="Montserrat Light" pitchFamily="2" charset="0"/>
              </a:rPr>
              <a:t> et </a:t>
            </a:r>
            <a:r>
              <a:rPr lang="fr-FR" sz="1600" dirty="0">
                <a:solidFill>
                  <a:schemeClr val="tx1"/>
                </a:solidFill>
                <a:latin typeface="Montserrat Light" pitchFamily="2" charset="0"/>
              </a:rPr>
              <a:t>état de la piste (Etape 2)</a:t>
            </a:r>
            <a:endParaRPr lang="fr-FR" sz="1600" dirty="0">
              <a:latin typeface="Montserrat Light" pitchFamily="2" charset="0"/>
            </a:endParaRPr>
          </a:p>
          <a:p>
            <a:pPr marL="742950" lvl="1" indent="-285750">
              <a:buFont typeface="Arial" panose="020B0604020202020204" pitchFamily="34" charset="0"/>
              <a:buChar char="•"/>
            </a:pPr>
            <a:r>
              <a:rPr lang="fr-FR" sz="1600" dirty="0">
                <a:solidFill>
                  <a:schemeClr val="tx1"/>
                </a:solidFill>
                <a:latin typeface="Montserrat Light" pitchFamily="2" charset="0"/>
              </a:rPr>
              <a:t>Masse de l’avion au niveau des aérodromes choisis (</a:t>
            </a:r>
            <a:r>
              <a:rPr lang="fr-FR" sz="1600" dirty="0">
                <a:latin typeface="Montserrat Light" pitchFamily="2" charset="0"/>
              </a:rPr>
              <a:t>E</a:t>
            </a:r>
            <a:r>
              <a:rPr lang="fr-FR" sz="1600" dirty="0">
                <a:solidFill>
                  <a:schemeClr val="tx1"/>
                </a:solidFill>
                <a:latin typeface="Montserrat Light" pitchFamily="2" charset="0"/>
              </a:rPr>
              <a:t>tape 3)</a:t>
            </a:r>
            <a:br>
              <a:rPr lang="fr-FR" sz="1600" dirty="0">
                <a:solidFill>
                  <a:schemeClr val="tx1"/>
                </a:solidFill>
                <a:latin typeface="Montserrat Light" pitchFamily="2" charset="0"/>
              </a:rPr>
            </a:br>
            <a:endParaRPr lang="fr-FR" sz="1600" dirty="0">
              <a:solidFill>
                <a:schemeClr val="tx1"/>
              </a:solidFill>
              <a:latin typeface="Montserrat Light" pitchFamily="2" charset="0"/>
            </a:endParaRPr>
          </a:p>
          <a:p>
            <a:pPr marL="285750" indent="-285750">
              <a:buFont typeface="Arial" panose="020B0604020202020204" pitchFamily="34" charset="0"/>
              <a:buChar char="•"/>
            </a:pPr>
            <a:r>
              <a:rPr lang="fr-FR" sz="1600" dirty="0">
                <a:solidFill>
                  <a:schemeClr val="tx1"/>
                </a:solidFill>
                <a:latin typeface="Montserrat Light" pitchFamily="2" charset="0"/>
              </a:rPr>
              <a:t>L’ensemble des ces paramètre sont utilisés dans 4 tableaux de calculs principaux (plus en réalité mais inutilisée car trop long ou spécifiques) </a:t>
            </a:r>
          </a:p>
          <a:p>
            <a:pPr marL="742950" lvl="1" indent="-285750">
              <a:buFont typeface="Arial" panose="020B0604020202020204" pitchFamily="34" charset="0"/>
              <a:buChar char="•"/>
            </a:pPr>
            <a:r>
              <a:rPr lang="fr-FR" sz="1600" dirty="0" err="1">
                <a:latin typeface="Montserrat Light" pitchFamily="2" charset="0"/>
              </a:rPr>
              <a:t>T</a:t>
            </a:r>
            <a:r>
              <a:rPr lang="fr-FR" sz="1600" dirty="0" err="1">
                <a:solidFill>
                  <a:schemeClr val="tx1"/>
                </a:solidFill>
                <a:latin typeface="Montserrat Light" pitchFamily="2" charset="0"/>
              </a:rPr>
              <a:t>ake</a:t>
            </a:r>
            <a:r>
              <a:rPr lang="fr-FR" sz="1600" dirty="0">
                <a:solidFill>
                  <a:schemeClr val="tx1"/>
                </a:solidFill>
                <a:latin typeface="Montserrat Light" pitchFamily="2" charset="0"/>
              </a:rPr>
              <a:t> off distance</a:t>
            </a:r>
            <a:endParaRPr lang="fr-FR" sz="1600" dirty="0">
              <a:latin typeface="Montserrat Light" pitchFamily="2" charset="0"/>
            </a:endParaRPr>
          </a:p>
          <a:p>
            <a:pPr marL="742950" lvl="1" indent="-285750">
              <a:buFont typeface="Arial" panose="020B0604020202020204" pitchFamily="34" charset="0"/>
              <a:buChar char="•"/>
            </a:pPr>
            <a:r>
              <a:rPr lang="fr-FR" sz="1600" dirty="0" err="1">
                <a:solidFill>
                  <a:schemeClr val="tx1"/>
                </a:solidFill>
                <a:latin typeface="Montserrat Light" pitchFamily="2" charset="0"/>
              </a:rPr>
              <a:t>Take</a:t>
            </a:r>
            <a:r>
              <a:rPr lang="fr-FR" sz="1600" dirty="0">
                <a:solidFill>
                  <a:schemeClr val="tx1"/>
                </a:solidFill>
                <a:latin typeface="Montserrat Light" pitchFamily="2" charset="0"/>
              </a:rPr>
              <a:t> off </a:t>
            </a:r>
            <a:r>
              <a:rPr lang="fr-FR" sz="1600" dirty="0" err="1">
                <a:solidFill>
                  <a:schemeClr val="tx1"/>
                </a:solidFill>
                <a:latin typeface="Montserrat Light" pitchFamily="2" charset="0"/>
              </a:rPr>
              <a:t>disance</a:t>
            </a:r>
            <a:r>
              <a:rPr lang="fr-FR" sz="1600" dirty="0">
                <a:solidFill>
                  <a:schemeClr val="tx1"/>
                </a:solidFill>
                <a:latin typeface="Montserrat Light" pitchFamily="2" charset="0"/>
              </a:rPr>
              <a:t> + 50ft</a:t>
            </a:r>
          </a:p>
          <a:p>
            <a:pPr marL="742950" lvl="1" indent="-285750">
              <a:buFont typeface="Arial" panose="020B0604020202020204" pitchFamily="34" charset="0"/>
              <a:buChar char="•"/>
            </a:pPr>
            <a:r>
              <a:rPr lang="fr-FR" sz="1600" dirty="0">
                <a:solidFill>
                  <a:schemeClr val="tx1"/>
                </a:solidFill>
                <a:latin typeface="Montserrat Light" pitchFamily="2" charset="0"/>
              </a:rPr>
              <a:t>Landing </a:t>
            </a:r>
            <a:r>
              <a:rPr lang="fr-FR" sz="1600" dirty="0">
                <a:latin typeface="Montserrat Light" pitchFamily="2" charset="0"/>
              </a:rPr>
              <a:t>D</a:t>
            </a:r>
            <a:r>
              <a:rPr lang="fr-FR" sz="1600" dirty="0">
                <a:solidFill>
                  <a:schemeClr val="tx1"/>
                </a:solidFill>
                <a:latin typeface="Montserrat Light" pitchFamily="2" charset="0"/>
              </a:rPr>
              <a:t>istance</a:t>
            </a:r>
          </a:p>
          <a:p>
            <a:pPr marL="742950" lvl="1" indent="-285750">
              <a:buFont typeface="Arial" panose="020B0604020202020204" pitchFamily="34" charset="0"/>
              <a:buChar char="•"/>
            </a:pPr>
            <a:r>
              <a:rPr lang="fr-FR" sz="1600" dirty="0" err="1">
                <a:latin typeface="Montserrat Light" pitchFamily="2" charset="0"/>
              </a:rPr>
              <a:t>Ab</a:t>
            </a:r>
            <a:r>
              <a:rPr lang="fr-FR" sz="1600" dirty="0" err="1">
                <a:solidFill>
                  <a:schemeClr val="tx1"/>
                </a:solidFill>
                <a:latin typeface="Montserrat Light" pitchFamily="2" charset="0"/>
              </a:rPr>
              <a:t>normal</a:t>
            </a:r>
            <a:r>
              <a:rPr lang="fr-FR" sz="1600" dirty="0">
                <a:solidFill>
                  <a:schemeClr val="tx1"/>
                </a:solidFill>
                <a:latin typeface="Montserrat Light" pitchFamily="2" charset="0"/>
              </a:rPr>
              <a:t> landing distance</a:t>
            </a:r>
          </a:p>
          <a:p>
            <a:pPr marL="0" lvl="1"/>
            <a:endParaRPr lang="fr-FR" sz="1600" i="1" dirty="0">
              <a:latin typeface="Montserrat Light" pitchFamily="2" charset="0"/>
            </a:endParaRPr>
          </a:p>
          <a:p>
            <a:pPr lvl="1" algn="ctr"/>
            <a:r>
              <a:rPr lang="fr-FR" sz="1600" dirty="0">
                <a:solidFill>
                  <a:srgbClr val="FFC000"/>
                </a:solidFill>
                <a:latin typeface="Montserrat Light" pitchFamily="2" charset="0"/>
              </a:rPr>
              <a:t>Si hors distance incompatible: recommencer en changement les paramètre modulable (FOB, positionnement lestage, aérodrome)</a:t>
            </a:r>
            <a:endParaRPr lang="fr-FR" sz="1600" dirty="0">
              <a:latin typeface="Montserrat Light" pitchFamily="2" charset="0"/>
            </a:endParaRPr>
          </a:p>
        </p:txBody>
      </p:sp>
    </p:spTree>
    <p:extLst>
      <p:ext uri="{BB962C8B-B14F-4D97-AF65-F5344CB8AC3E}">
        <p14:creationId xmlns:p14="http://schemas.microsoft.com/office/powerpoint/2010/main" val="11947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C49BB-CFF4-E8C2-7234-D3C011973BCF}"/>
            </a:ext>
          </a:extLst>
        </p:cNvPr>
        <p:cNvGrpSpPr/>
        <p:nvPr/>
      </p:nvGrpSpPr>
      <p:grpSpPr>
        <a:xfrm>
          <a:off x="0" y="0"/>
          <a:ext cx="0" cy="0"/>
          <a:chOff x="0" y="0"/>
          <a:chExt cx="0" cy="0"/>
        </a:xfrm>
      </p:grpSpPr>
      <p:pic>
        <p:nvPicPr>
          <p:cNvPr id="5" name="Image 4" descr="Une image contenant diagramme, texte, ligne&#10;&#10;Le contenu généré par l’IA peut être incorrect.">
            <a:extLst>
              <a:ext uri="{FF2B5EF4-FFF2-40B4-BE49-F238E27FC236}">
                <a16:creationId xmlns:a16="http://schemas.microsoft.com/office/drawing/2014/main" id="{8EBDCF15-2976-196B-7B46-40AC8C9876DF}"/>
              </a:ext>
            </a:extLst>
          </p:cNvPr>
          <p:cNvPicPr>
            <a:picLocks noChangeAspect="1"/>
          </p:cNvPicPr>
          <p:nvPr/>
        </p:nvPicPr>
        <p:blipFill>
          <a:blip r:embed="rId2">
            <a:extLst>
              <a:ext uri="{28A0092B-C50C-407E-A947-70E740481C1C}">
                <a14:useLocalDpi xmlns:a14="http://schemas.microsoft.com/office/drawing/2010/main" val="0"/>
              </a:ext>
            </a:extLst>
          </a:blip>
          <a:srcRect b="3326"/>
          <a:stretch>
            <a:fillRect/>
          </a:stretch>
        </p:blipFill>
        <p:spPr>
          <a:xfrm>
            <a:off x="20" y="2959630"/>
            <a:ext cx="6400781" cy="3898370"/>
          </a:xfrm>
          <a:prstGeom prst="rect">
            <a:avLst/>
          </a:prstGeom>
        </p:spPr>
      </p:pic>
      <p:pic>
        <p:nvPicPr>
          <p:cNvPr id="9" name="Image 8" descr="Une image contenant texte, noir et blanc, nombre, document&#10;&#10;Le contenu généré par l’IA peut être incorrect.">
            <a:extLst>
              <a:ext uri="{FF2B5EF4-FFF2-40B4-BE49-F238E27FC236}">
                <a16:creationId xmlns:a16="http://schemas.microsoft.com/office/drawing/2014/main" id="{D5BE6CA2-F96F-7865-1005-6999AF7C12F4}"/>
              </a:ext>
            </a:extLst>
          </p:cNvPr>
          <p:cNvPicPr>
            <a:picLocks noChangeAspect="1"/>
          </p:cNvPicPr>
          <p:nvPr/>
        </p:nvPicPr>
        <p:blipFill>
          <a:blip r:embed="rId3">
            <a:extLst>
              <a:ext uri="{28A0092B-C50C-407E-A947-70E740481C1C}">
                <a14:useLocalDpi xmlns:a14="http://schemas.microsoft.com/office/drawing/2010/main" val="0"/>
              </a:ext>
            </a:extLst>
          </a:blip>
          <a:srcRect l="2839" r="1083"/>
          <a:stretch>
            <a:fillRect/>
          </a:stretch>
        </p:blipFill>
        <p:spPr>
          <a:xfrm>
            <a:off x="6591299" y="1"/>
            <a:ext cx="5600701" cy="6857999"/>
          </a:xfrm>
          <a:prstGeom prst="rect">
            <a:avLst/>
          </a:prstGeom>
        </p:spPr>
      </p:pic>
      <p:sp>
        <p:nvSpPr>
          <p:cNvPr id="12" name="Rectangle 11">
            <a:extLst>
              <a:ext uri="{FF2B5EF4-FFF2-40B4-BE49-F238E27FC236}">
                <a16:creationId xmlns:a16="http://schemas.microsoft.com/office/drawing/2014/main" id="{77B05DB3-8CE6-F369-6BF7-9680B62FE27D}"/>
              </a:ext>
            </a:extLst>
          </p:cNvPr>
          <p:cNvSpPr/>
          <p:nvPr/>
        </p:nvSpPr>
        <p:spPr>
          <a:xfrm>
            <a:off x="6591299" y="1653540"/>
            <a:ext cx="5600701" cy="9220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Rectangle 12">
            <a:extLst>
              <a:ext uri="{FF2B5EF4-FFF2-40B4-BE49-F238E27FC236}">
                <a16:creationId xmlns:a16="http://schemas.microsoft.com/office/drawing/2014/main" id="{36705D13-ADEA-D702-24FB-33D588574498}"/>
              </a:ext>
            </a:extLst>
          </p:cNvPr>
          <p:cNvSpPr/>
          <p:nvPr/>
        </p:nvSpPr>
        <p:spPr>
          <a:xfrm>
            <a:off x="8526780" y="1348740"/>
            <a:ext cx="601980" cy="12268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4" name="Rectangle 13">
            <a:extLst>
              <a:ext uri="{FF2B5EF4-FFF2-40B4-BE49-F238E27FC236}">
                <a16:creationId xmlns:a16="http://schemas.microsoft.com/office/drawing/2014/main" id="{39CE24F1-9AB6-0C5A-14A8-116E1BAC89E6}"/>
              </a:ext>
            </a:extLst>
          </p:cNvPr>
          <p:cNvSpPr/>
          <p:nvPr/>
        </p:nvSpPr>
        <p:spPr>
          <a:xfrm>
            <a:off x="1348740" y="5372100"/>
            <a:ext cx="1874520" cy="1165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0EE8DCC3-3546-EDD7-7278-91B406A62494}"/>
              </a:ext>
            </a:extLst>
          </p:cNvPr>
          <p:cNvSpPr/>
          <p:nvPr/>
        </p:nvSpPr>
        <p:spPr>
          <a:xfrm>
            <a:off x="3393281" y="5495924"/>
            <a:ext cx="864394" cy="10420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0" name="Rectangle 19">
            <a:extLst>
              <a:ext uri="{FF2B5EF4-FFF2-40B4-BE49-F238E27FC236}">
                <a16:creationId xmlns:a16="http://schemas.microsoft.com/office/drawing/2014/main" id="{B6CC7152-9E00-5C58-7D0C-D117F7BF1493}"/>
              </a:ext>
            </a:extLst>
          </p:cNvPr>
          <p:cNvSpPr/>
          <p:nvPr/>
        </p:nvSpPr>
        <p:spPr>
          <a:xfrm>
            <a:off x="4519613" y="5657850"/>
            <a:ext cx="942975" cy="940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 name="ZoneTexte 3">
            <a:extLst>
              <a:ext uri="{FF2B5EF4-FFF2-40B4-BE49-F238E27FC236}">
                <a16:creationId xmlns:a16="http://schemas.microsoft.com/office/drawing/2014/main" id="{68F3072C-25FE-E54F-4303-9FDC221A7282}"/>
              </a:ext>
            </a:extLst>
          </p:cNvPr>
          <p:cNvSpPr txBox="1"/>
          <p:nvPr/>
        </p:nvSpPr>
        <p:spPr>
          <a:xfrm>
            <a:off x="342940" y="548680"/>
            <a:ext cx="5760640" cy="2151394"/>
          </a:xfrm>
          <a:prstGeom prst="rect">
            <a:avLst/>
          </a:prstGeom>
          <a:noFill/>
        </p:spPr>
        <p:txBody>
          <a:bodyPr wrap="square">
            <a:noAutofit/>
          </a:bodyPr>
          <a:lstStyle/>
          <a:p>
            <a:pPr algn="ctr"/>
            <a:r>
              <a:rPr lang="fr-FR" sz="1600" dirty="0">
                <a:latin typeface="Montserrat Light" pitchFamily="2" charset="0"/>
              </a:rPr>
              <a:t>Abaque ou tableau: tout les MANEXE ne se ressemble pas parfois chez un même constructeur</a:t>
            </a:r>
            <a:br>
              <a:rPr lang="fr-FR" sz="1600" dirty="0">
                <a:latin typeface="Montserrat Light" pitchFamily="2" charset="0"/>
              </a:rPr>
            </a:br>
            <a:endParaRPr lang="fr-FR" sz="1600" i="1" dirty="0">
              <a:latin typeface="Montserrat Light" pitchFamily="2" charset="0"/>
            </a:endParaRPr>
          </a:p>
          <a:p>
            <a:pPr algn="ctr"/>
            <a:r>
              <a:rPr lang="fr-FR" sz="1600" dirty="0">
                <a:latin typeface="Montserrat Light" pitchFamily="2" charset="0"/>
              </a:rPr>
              <a:t>Exemple </a:t>
            </a:r>
            <a:r>
              <a:rPr lang="fr-FR" sz="1600" dirty="0">
                <a:solidFill>
                  <a:srgbClr val="FFC000"/>
                </a:solidFill>
                <a:latin typeface="Montserrat Light" pitchFamily="2" charset="0"/>
              </a:rPr>
              <a:t>LFST</a:t>
            </a:r>
            <a:r>
              <a:rPr lang="fr-FR" sz="1600" dirty="0">
                <a:latin typeface="Montserrat Light" pitchFamily="2" charset="0"/>
              </a:rPr>
              <a:t>: </a:t>
            </a:r>
          </a:p>
          <a:p>
            <a:pPr indent="-285750">
              <a:buFont typeface="Arial" panose="020B0604020202020204" pitchFamily="34" charset="0"/>
              <a:buChar char="•"/>
            </a:pPr>
            <a:r>
              <a:rPr lang="fr-FR" sz="1600" dirty="0">
                <a:latin typeface="Montserrat Light" pitchFamily="2" charset="0"/>
              </a:rPr>
              <a:t>Masse: </a:t>
            </a:r>
            <a:r>
              <a:rPr lang="fr-FR" sz="1600" dirty="0">
                <a:solidFill>
                  <a:srgbClr val="FFC000"/>
                </a:solidFill>
                <a:latin typeface="Montserrat Light" pitchFamily="2" charset="0"/>
              </a:rPr>
              <a:t>1110kg</a:t>
            </a:r>
          </a:p>
          <a:p>
            <a:pPr indent="-285750">
              <a:buFont typeface="Arial" panose="020B0604020202020204" pitchFamily="34" charset="0"/>
              <a:buChar char="•"/>
            </a:pPr>
            <a:r>
              <a:rPr lang="fr-FR" sz="1600" dirty="0">
                <a:latin typeface="Montserrat Light" pitchFamily="2" charset="0"/>
              </a:rPr>
              <a:t>Vent: face </a:t>
            </a:r>
            <a:r>
              <a:rPr lang="fr-FR" sz="1600" dirty="0">
                <a:solidFill>
                  <a:srgbClr val="FFC000"/>
                </a:solidFill>
                <a:latin typeface="Montserrat Light" pitchFamily="2" charset="0"/>
              </a:rPr>
              <a:t>5kt</a:t>
            </a:r>
          </a:p>
          <a:p>
            <a:pPr indent="-285750">
              <a:buFont typeface="Arial" panose="020B0604020202020204" pitchFamily="34" charset="0"/>
              <a:buChar char="•"/>
            </a:pPr>
            <a:r>
              <a:rPr lang="fr-FR" sz="1600" dirty="0">
                <a:latin typeface="Montserrat Light" pitchFamily="2" charset="0"/>
              </a:rPr>
              <a:t>Altitude: </a:t>
            </a:r>
            <a:r>
              <a:rPr lang="fr-FR" sz="1600" dirty="0">
                <a:solidFill>
                  <a:srgbClr val="FFC000"/>
                </a:solidFill>
                <a:latin typeface="Montserrat Light" pitchFamily="2" charset="0"/>
              </a:rPr>
              <a:t>505ft</a:t>
            </a:r>
          </a:p>
          <a:p>
            <a:pPr marL="285750" indent="-285750">
              <a:spcAft>
                <a:spcPts val="600"/>
              </a:spcAft>
              <a:buFont typeface="Arial" panose="020B0604020202020204" pitchFamily="34" charset="0"/>
              <a:buChar char="•"/>
            </a:pPr>
            <a:r>
              <a:rPr lang="fr-FR" sz="1600" dirty="0">
                <a:latin typeface="Montserrat Light" pitchFamily="2" charset="0"/>
              </a:rPr>
              <a:t>Température: </a:t>
            </a:r>
            <a:r>
              <a:rPr lang="fr-FR" sz="1600" dirty="0">
                <a:solidFill>
                  <a:srgbClr val="FFC000"/>
                </a:solidFill>
                <a:latin typeface="Montserrat Light" pitchFamily="2" charset="0"/>
              </a:rPr>
              <a:t>10°C</a:t>
            </a:r>
            <a:endParaRPr lang="fr-FR" sz="1600" noProof="0" dirty="0">
              <a:latin typeface="Montserrat Light" pitchFamily="2" charset="0"/>
            </a:endParaRPr>
          </a:p>
        </p:txBody>
      </p:sp>
    </p:spTree>
    <p:extLst>
      <p:ext uri="{BB962C8B-B14F-4D97-AF65-F5344CB8AC3E}">
        <p14:creationId xmlns:p14="http://schemas.microsoft.com/office/powerpoint/2010/main" val="184481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791DB-211E-B172-A56D-6F60B553515A}"/>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25720638-161D-B586-F104-8033B0AE1386}"/>
              </a:ext>
            </a:extLst>
          </p:cNvPr>
          <p:cNvSpPr txBox="1"/>
          <p:nvPr/>
        </p:nvSpPr>
        <p:spPr>
          <a:xfrm>
            <a:off x="1055440" y="548680"/>
            <a:ext cx="10081120" cy="4320480"/>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4: TERMINE</a:t>
            </a:r>
          </a:p>
          <a:p>
            <a:pPr algn="ctr">
              <a:defRPr sz="1600"/>
            </a:pPr>
            <a:r>
              <a:rPr lang="fr-FR" sz="2000" dirty="0">
                <a:solidFill>
                  <a:srgbClr val="FFC000"/>
                </a:solidFill>
                <a:latin typeface="Termina Medium" panose="00000600000000000000" pitchFamily="50" charset="0"/>
              </a:rPr>
              <a:t>Performances de vol Confirmé</a:t>
            </a:r>
          </a:p>
          <a:p>
            <a:pPr algn="ctr">
              <a:defRPr sz="1600"/>
            </a:pPr>
            <a:endParaRPr lang="fr-FR" sz="1600" dirty="0">
              <a:solidFill>
                <a:srgbClr val="FFC000"/>
              </a:solidFill>
              <a:latin typeface="Termina Medium" panose="00000600000000000000" pitchFamily="50"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Recherche et analyse à la main (15-20 mins)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Calcule long Critique et source d’erreur</a:t>
            </a:r>
          </a:p>
          <a:p>
            <a:pPr marL="285750" indent="-285750">
              <a:buFont typeface="Arial" panose="020B0604020202020204" pitchFamily="34" charset="0"/>
              <a:buChar char="•"/>
              <a:defRPr sz="1600"/>
            </a:pPr>
            <a:r>
              <a:rPr lang="fr-FR" sz="1600" dirty="0">
                <a:solidFill>
                  <a:srgbClr val="FFFFFF"/>
                </a:solidFill>
                <a:latin typeface="Montserrat Light" pitchFamily="2" charset="0"/>
              </a:rPr>
              <a:t>Dépend de tout les paramètre précèdent. Tout refaire en cas de changement de variable (passage absent, bagage plus lourde, </a:t>
            </a:r>
            <a:r>
              <a:rPr lang="fr-FR" sz="1600" dirty="0" err="1">
                <a:solidFill>
                  <a:srgbClr val="FFFFFF"/>
                </a:solidFill>
                <a:latin typeface="Montserrat Light" pitchFamily="2" charset="0"/>
              </a:rPr>
              <a:t>aerodrome</a:t>
            </a:r>
            <a:r>
              <a:rPr lang="fr-FR" sz="1600" dirty="0">
                <a:solidFill>
                  <a:srgbClr val="FFFFFF"/>
                </a:solidFill>
                <a:latin typeface="Montserrat Light" pitchFamily="2" charset="0"/>
              </a:rPr>
              <a:t> …)</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Il faut faire pour tous aérodrome</a:t>
            </a:r>
            <a:r>
              <a:rPr lang="fr-FR" sz="1600" dirty="0">
                <a:solidFill>
                  <a:srgbClr val="FFFFFF"/>
                </a:solidFill>
                <a:latin typeface="Montserrat Light" pitchFamily="2" charset="0"/>
              </a:rPr>
              <a:t>s</a:t>
            </a:r>
          </a:p>
          <a:p>
            <a:pPr marL="285750" indent="-285750">
              <a:buFont typeface="Arial" panose="020B0604020202020204" pitchFamily="34" charset="0"/>
              <a:buChar char="•"/>
              <a:defRPr sz="1600"/>
            </a:pPr>
            <a:endParaRPr lang="fr-FR" sz="1600" noProof="0" dirty="0">
              <a:solidFill>
                <a:srgbClr val="FFFFFF"/>
              </a:solidFill>
              <a:latin typeface="Montserrat Light" pitchFamily="2"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Recherché et analyses assisté (0 mins)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L’app calcule tout en fonction des paramètre précalculés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 significatif</a:t>
            </a:r>
            <a:endParaRPr lang="fr-FR" sz="1600" dirty="0">
              <a:solidFill>
                <a:srgbClr val="FFFFFF"/>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Résultat exploitable immédiat</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Résultat ventilé dans tout</a:t>
            </a:r>
            <a:r>
              <a:rPr lang="fr-FR" sz="1600" dirty="0">
                <a:solidFill>
                  <a:srgbClr val="FFFFFF"/>
                </a:solidFill>
                <a:latin typeface="Montserrat Light" pitchFamily="2" charset="0"/>
              </a:rPr>
              <a:t>s les modules ou ils sont nécessaires (performances)</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173116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04031-400F-6A95-72A7-9F26E38831B2}"/>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D1510512-49E0-4A5F-D88F-51978942ED22}"/>
              </a:ext>
            </a:extLst>
          </p:cNvPr>
          <p:cNvSpPr txBox="1"/>
          <p:nvPr/>
        </p:nvSpPr>
        <p:spPr>
          <a:xfrm>
            <a:off x="1055440" y="548680"/>
            <a:ext cx="10081120" cy="4320480"/>
          </a:xfrm>
          <a:prstGeom prst="rect">
            <a:avLst/>
          </a:prstGeom>
        </p:spPr>
        <p:txBody>
          <a:bodyPr vert="horz" lIns="91440" tIns="45720" rIns="91440" bIns="45720" rtlCol="0">
            <a:noAutofit/>
          </a:bodyPr>
          <a:lstStyle/>
          <a:p>
            <a:pPr algn="ctr">
              <a:spcBef>
                <a:spcPts val="800"/>
              </a:spcBef>
              <a:defRPr sz="1600"/>
            </a:pPr>
            <a:r>
              <a:rPr lang="fr-FR" sz="2000" dirty="0">
                <a:solidFill>
                  <a:srgbClr val="FFC000"/>
                </a:solidFill>
                <a:latin typeface="Termina Medium" panose="00000600000000000000" pitchFamily="50" charset="0"/>
              </a:rPr>
              <a:t>Étape 5: Déroutement</a:t>
            </a:r>
          </a:p>
          <a:p>
            <a:pPr algn="ctr">
              <a:spcBef>
                <a:spcPts val="800"/>
              </a:spcBef>
              <a:defRPr sz="1600"/>
            </a:pPr>
            <a:endParaRPr lang="fr-FR" sz="1600" b="1" dirty="0">
              <a:solidFill>
                <a:srgbClr val="FFC000"/>
              </a:solidFill>
              <a:latin typeface="Termina Medium" panose="00000600000000000000" pitchFamily="50"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Recherche et analyse à la main (2 - 3 mins)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Dépend</a:t>
            </a:r>
            <a:r>
              <a:rPr lang="fr-FR" sz="1600" dirty="0">
                <a:solidFill>
                  <a:srgbClr val="FFFFFF"/>
                </a:solidFill>
                <a:latin typeface="Montserrat Light" pitchFamily="2" charset="0"/>
              </a:rPr>
              <a:t>s de la navigation</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Du rayon d’action avec FOB</a:t>
            </a:r>
          </a:p>
          <a:p>
            <a:pPr marL="285750" indent="-285750">
              <a:buFont typeface="Arial" panose="020B0604020202020204" pitchFamily="34" charset="0"/>
              <a:buChar char="•"/>
              <a:defRPr sz="1600"/>
            </a:pPr>
            <a:r>
              <a:rPr lang="fr-FR" sz="1600" dirty="0">
                <a:latin typeface="Montserrat Light" pitchFamily="2" charset="0"/>
              </a:rPr>
              <a:t>Vérifier les cartes VAC de tout les candidats potentiels</a:t>
            </a:r>
          </a:p>
          <a:p>
            <a:pPr lvl="2" indent="-228600">
              <a:buFont typeface="Arial" panose="020B0604020202020204" pitchFamily="34" charset="0"/>
              <a:buChar char="•"/>
            </a:pPr>
            <a:r>
              <a:rPr lang="fr-FR" sz="1600" dirty="0">
                <a:latin typeface="Montserrat Light" pitchFamily="2" charset="0"/>
              </a:rPr>
              <a:t>Terrain en herbe, ULM, Militaire, distances déclarées, etc.</a:t>
            </a:r>
          </a:p>
          <a:p>
            <a:pPr lvl="2" indent="-228600">
              <a:buFont typeface="Arial" panose="020B0604020202020204" pitchFamily="34" charset="0"/>
              <a:buChar char="•"/>
            </a:pPr>
            <a:r>
              <a:rPr lang="fr-FR" sz="1600" dirty="0">
                <a:latin typeface="Montserrat Light" pitchFamily="2" charset="0"/>
              </a:rPr>
              <a:t>Identifier le sens de navigation</a:t>
            </a:r>
            <a:endParaRPr lang="fr-FR" sz="1600" noProof="0" dirty="0">
              <a:solidFill>
                <a:srgbClr val="FFFFFF"/>
              </a:solidFill>
              <a:latin typeface="Montserrat Light" pitchFamily="2" charset="0"/>
            </a:endParaRPr>
          </a:p>
          <a:p>
            <a:pPr>
              <a:spcBef>
                <a:spcPts val="800"/>
              </a:spcBef>
              <a:defRPr sz="1600"/>
            </a:pPr>
            <a:endParaRPr lang="fr-FR" sz="1600" noProof="0" dirty="0">
              <a:solidFill>
                <a:srgbClr val="FFFFFF"/>
              </a:solidFill>
              <a:latin typeface="Montserrat Light" pitchFamily="2"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recherché et analyses assisté (2 mins)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l’app calcule tout en fonction des paramètre précalculés</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 significatif</a:t>
            </a:r>
            <a:endParaRPr lang="fr-FR" sz="1600" dirty="0">
              <a:solidFill>
                <a:srgbClr val="FFFFFF"/>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Résultat exploitable immédiat</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Résultat ventilé dans tout</a:t>
            </a:r>
            <a:r>
              <a:rPr lang="fr-FR" sz="1600" dirty="0">
                <a:solidFill>
                  <a:srgbClr val="FFFFFF"/>
                </a:solidFill>
                <a:latin typeface="Montserrat Light" pitchFamily="2" charset="0"/>
              </a:rPr>
              <a:t>s les modules ou ils sont nécessaires (performances)</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2403102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CEB3-32E2-06EF-4CB8-575C0A7CC7E4}"/>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1317090B-87CA-D4D8-802D-51F5F05F76F3}"/>
              </a:ext>
            </a:extLst>
          </p:cNvPr>
          <p:cNvSpPr txBox="1"/>
          <p:nvPr/>
        </p:nvSpPr>
        <p:spPr>
          <a:xfrm>
            <a:off x="1055440" y="548680"/>
            <a:ext cx="10081120" cy="5760640"/>
          </a:xfrm>
          <a:prstGeom prst="rect">
            <a:avLst/>
          </a:prstGeom>
          <a:noFill/>
        </p:spPr>
        <p:txBody>
          <a:bodyPr wrap="square">
            <a:noAutofit/>
          </a:bodyPr>
          <a:lstStyle/>
          <a:p>
            <a:pPr algn="ctr"/>
            <a:r>
              <a:rPr lang="fr-FR" sz="2000" noProof="0" dirty="0">
                <a:solidFill>
                  <a:srgbClr val="FFC000"/>
                </a:solidFill>
                <a:latin typeface="Termina Medium" panose="00000600000000000000" pitchFamily="50" charset="0"/>
              </a:rPr>
              <a:t>Étape 6 :</a:t>
            </a:r>
          </a:p>
          <a:p>
            <a:pPr algn="ctr"/>
            <a:r>
              <a:rPr lang="fr-FR" sz="2000" noProof="0" dirty="0">
                <a:solidFill>
                  <a:srgbClr val="FFC000"/>
                </a:solidFill>
                <a:latin typeface="Termina Medium" panose="00000600000000000000" pitchFamily="50" charset="0"/>
              </a:rPr>
              <a:t>Imprimer, centraliser et préparer</a:t>
            </a:r>
          </a:p>
          <a:p>
            <a:pPr algn="ctr"/>
            <a:endParaRPr lang="fr-FR" sz="1600" dirty="0">
              <a:solidFill>
                <a:srgbClr val="FFFFFF"/>
              </a:solidFill>
              <a:latin typeface="Termina Medium" panose="00000600000000000000" pitchFamily="50" charset="0"/>
            </a:endParaRPr>
          </a:p>
          <a:p>
            <a:pPr marL="285750" indent="-285750">
              <a:buFont typeface="Arial" panose="020B0604020202020204" pitchFamily="34" charset="0"/>
              <a:buChar char="•"/>
            </a:pPr>
            <a:r>
              <a:rPr lang="fr-FR" sz="1600" dirty="0">
                <a:solidFill>
                  <a:srgbClr val="FFFFFF"/>
                </a:solidFill>
                <a:latin typeface="Montserrat Light" pitchFamily="2" charset="0"/>
              </a:rPr>
              <a:t>Imprimer le Dossier de vol</a:t>
            </a:r>
          </a:p>
          <a:p>
            <a:pPr marL="742950" lvl="1" indent="-285750">
              <a:buFont typeface="Arial" panose="020B0604020202020204" pitchFamily="34" charset="0"/>
              <a:buChar char="•"/>
            </a:pPr>
            <a:r>
              <a:rPr lang="fr-FR" sz="1600" dirty="0">
                <a:solidFill>
                  <a:srgbClr val="FFFFFF"/>
                </a:solidFill>
                <a:latin typeface="Montserrat Light" pitchFamily="2" charset="0"/>
              </a:rPr>
              <a:t>Météo (</a:t>
            </a:r>
            <a:r>
              <a:rPr lang="fr-FR" sz="1600" dirty="0" err="1">
                <a:solidFill>
                  <a:srgbClr val="FFFFFF"/>
                </a:solidFill>
                <a:latin typeface="Montserrat Light" pitchFamily="2" charset="0"/>
              </a:rPr>
              <a:t>Metar</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Notam</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Windtemp</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Temsi</a:t>
            </a:r>
            <a:r>
              <a:rPr lang="fr-FR" sz="1600" dirty="0">
                <a:solidFill>
                  <a:srgbClr val="FFFFFF"/>
                </a:solidFill>
                <a:latin typeface="Montserrat Light" pitchFamily="2" charset="0"/>
              </a:rPr>
              <a:t>)</a:t>
            </a:r>
          </a:p>
          <a:p>
            <a:pPr marL="742950" lvl="1" indent="-285750">
              <a:buFont typeface="Arial" panose="020B0604020202020204" pitchFamily="34" charset="0"/>
              <a:buChar char="•"/>
            </a:pPr>
            <a:r>
              <a:rPr lang="fr-FR" sz="1600" dirty="0">
                <a:solidFill>
                  <a:srgbClr val="FFFFFF"/>
                </a:solidFill>
                <a:latin typeface="Montserrat Light" pitchFamily="2" charset="0"/>
              </a:rPr>
              <a:t>Masse et centrage</a:t>
            </a:r>
          </a:p>
          <a:p>
            <a:pPr marL="742950" lvl="1" indent="-285750">
              <a:buFont typeface="Arial" panose="020B0604020202020204" pitchFamily="34" charset="0"/>
              <a:buChar char="•"/>
            </a:pPr>
            <a:r>
              <a:rPr lang="fr-FR" sz="1600" dirty="0">
                <a:solidFill>
                  <a:srgbClr val="FFFFFF"/>
                </a:solidFill>
                <a:latin typeface="Montserrat Light" pitchFamily="2" charset="0"/>
              </a:rPr>
              <a:t>Noter les performances</a:t>
            </a:r>
          </a:p>
          <a:p>
            <a:pPr marL="742950" lvl="1" indent="-285750">
              <a:buFont typeface="Arial" panose="020B0604020202020204" pitchFamily="34" charset="0"/>
              <a:buChar char="•"/>
            </a:pPr>
            <a:r>
              <a:rPr lang="fr-FR" sz="1600" dirty="0">
                <a:solidFill>
                  <a:srgbClr val="FFFFFF"/>
                </a:solidFill>
                <a:latin typeface="Montserrat Light" pitchFamily="2" charset="0"/>
              </a:rPr>
              <a:t>Carte vac</a:t>
            </a:r>
          </a:p>
          <a:p>
            <a:pPr marL="742950" lvl="1" indent="-285750">
              <a:buFont typeface="Arial" panose="020B0604020202020204" pitchFamily="34" charset="0"/>
              <a:buChar char="•"/>
            </a:pPr>
            <a:r>
              <a:rPr lang="fr-FR" sz="1600" dirty="0" err="1">
                <a:solidFill>
                  <a:srgbClr val="FFFFFF"/>
                </a:solidFill>
                <a:latin typeface="Montserrat Light" pitchFamily="2" charset="0"/>
              </a:rPr>
              <a:t>SaR</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equiment</a:t>
            </a:r>
            <a:endParaRPr lang="fr-FR" sz="1600" dirty="0">
              <a:solidFill>
                <a:srgbClr val="FFFFFF"/>
              </a:solidFill>
              <a:latin typeface="Montserrat Light" pitchFamily="2" charset="0"/>
            </a:endParaRPr>
          </a:p>
          <a:p>
            <a:pPr marL="0" lvl="1"/>
            <a:endParaRPr lang="fr-FR" sz="1600" dirty="0">
              <a:solidFill>
                <a:srgbClr val="FFFFFF"/>
              </a:solidFill>
              <a:latin typeface="Montserrat Light" pitchFamily="2" charset="0"/>
            </a:endParaRPr>
          </a:p>
          <a:p>
            <a:pPr marL="285750" indent="-285750">
              <a:buFont typeface="Arial" panose="020B0604020202020204" pitchFamily="34" charset="0"/>
              <a:buChar char="•"/>
            </a:pPr>
            <a:r>
              <a:rPr lang="fr-FR" sz="1600" dirty="0">
                <a:solidFill>
                  <a:srgbClr val="FFFFFF"/>
                </a:solidFill>
                <a:latin typeface="Montserrat Light" pitchFamily="2" charset="0"/>
              </a:rPr>
              <a:t>Imprimer Briefing de vol: Feuil résumant les éléments utiles pour le vol</a:t>
            </a:r>
          </a:p>
          <a:p>
            <a:pPr marL="742950" lvl="1" indent="-285750">
              <a:buFont typeface="Arial" panose="020B0604020202020204" pitchFamily="34" charset="0"/>
              <a:buChar char="•"/>
            </a:pPr>
            <a:r>
              <a:rPr lang="fr-FR" sz="1600" dirty="0">
                <a:solidFill>
                  <a:srgbClr val="FFFFFF"/>
                </a:solidFill>
                <a:latin typeface="Montserrat Light" pitchFamily="2" charset="0"/>
              </a:rPr>
              <a:t>la navigation </a:t>
            </a:r>
          </a:p>
          <a:p>
            <a:pPr marL="742950" lvl="1" indent="-285750">
              <a:buFont typeface="Arial" panose="020B0604020202020204" pitchFamily="34" charset="0"/>
              <a:buChar char="•"/>
            </a:pPr>
            <a:r>
              <a:rPr lang="fr-FR" sz="1600" dirty="0">
                <a:solidFill>
                  <a:srgbClr val="FFFFFF"/>
                </a:solidFill>
                <a:latin typeface="Montserrat Light" pitchFamily="2" charset="0"/>
              </a:rPr>
              <a:t>point tournant + heure d’atteinte théorique: dernier calcule</a:t>
            </a:r>
          </a:p>
          <a:p>
            <a:pPr marL="742950" lvl="1" indent="-285750">
              <a:buFont typeface="Arial" panose="020B0604020202020204" pitchFamily="34" charset="0"/>
              <a:buChar char="•"/>
            </a:pPr>
            <a:r>
              <a:rPr lang="fr-FR" sz="1600" dirty="0">
                <a:solidFill>
                  <a:srgbClr val="FFFFFF"/>
                </a:solidFill>
                <a:latin typeface="Montserrat Light" pitchFamily="2" charset="0"/>
              </a:rPr>
              <a:t>Les aérodromes + Zone active + Espace Aérien</a:t>
            </a:r>
          </a:p>
          <a:p>
            <a:pPr marL="742950" lvl="1" indent="-285750">
              <a:buFont typeface="Arial" panose="020B0604020202020204" pitchFamily="34" charset="0"/>
              <a:buChar char="•"/>
            </a:pPr>
            <a:r>
              <a:rPr lang="fr-FR" sz="1600" dirty="0">
                <a:solidFill>
                  <a:srgbClr val="FFFFFF"/>
                </a:solidFill>
                <a:latin typeface="Montserrat Light" pitchFamily="2" charset="0"/>
              </a:rPr>
              <a:t>Les fréquences et prise de contact</a:t>
            </a:r>
          </a:p>
          <a:p>
            <a:pPr marL="742950" lvl="1" indent="-285750">
              <a:buFont typeface="Arial" panose="020B0604020202020204" pitchFamily="34" charset="0"/>
              <a:buChar char="•"/>
            </a:pPr>
            <a:r>
              <a:rPr lang="fr-FR" sz="1600" dirty="0">
                <a:solidFill>
                  <a:srgbClr val="FFFFFF"/>
                </a:solidFill>
                <a:latin typeface="Montserrat Light" pitchFamily="2" charset="0"/>
              </a:rPr>
              <a:t>Les notre diverses</a:t>
            </a:r>
          </a:p>
          <a:p>
            <a:pPr marL="742950" lvl="1" indent="-285750">
              <a:buFont typeface="Arial" panose="020B0604020202020204" pitchFamily="34" charset="0"/>
              <a:buChar char="•"/>
            </a:pPr>
            <a:r>
              <a:rPr lang="fr-FR" sz="1600" dirty="0">
                <a:solidFill>
                  <a:srgbClr val="FFFFFF"/>
                </a:solidFill>
                <a:latin typeface="Montserrat Light" pitchFamily="2" charset="0"/>
              </a:rPr>
              <a:t>Les blocs</a:t>
            </a:r>
          </a:p>
          <a:p>
            <a:pPr marL="0" lvl="1"/>
            <a:endParaRPr lang="fr-FR" sz="1600" dirty="0">
              <a:solidFill>
                <a:srgbClr val="FFFFFF"/>
              </a:solidFill>
              <a:latin typeface="Montserrat Light" pitchFamily="2" charset="0"/>
            </a:endParaRPr>
          </a:p>
          <a:p>
            <a:pPr lvl="1" algn="ct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lvl="1" algn="ctr"/>
            <a:r>
              <a:rPr lang="fr-FR" sz="1600" dirty="0">
                <a:solidFill>
                  <a:srgbClr val="FFFFFF"/>
                </a:solidFill>
                <a:latin typeface="Montserrat Light" pitchFamily="2" charset="0"/>
              </a:rPr>
              <a:t>Tout est centralisé a la validation du vol (0minutes)</a:t>
            </a:r>
          </a:p>
        </p:txBody>
      </p:sp>
    </p:spTree>
    <p:extLst>
      <p:ext uri="{BB962C8B-B14F-4D97-AF65-F5344CB8AC3E}">
        <p14:creationId xmlns:p14="http://schemas.microsoft.com/office/powerpoint/2010/main" val="281646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A69E394B-A3C1-75C6-D5CC-A5C4C1906A2B}"/>
              </a:ext>
            </a:extLst>
          </p:cNvPr>
          <p:cNvSpPr txBox="1"/>
          <p:nvPr/>
        </p:nvSpPr>
        <p:spPr>
          <a:xfrm>
            <a:off x="1055440" y="548680"/>
            <a:ext cx="10081120" cy="5760640"/>
          </a:xfrm>
          <a:prstGeom prst="rect">
            <a:avLst/>
          </a:prstGeom>
          <a:noFill/>
        </p:spPr>
        <p:txBody>
          <a:bodyPr wrap="square">
            <a:noAutofit/>
          </a:bodyPr>
          <a:lstStyle/>
          <a:p>
            <a:pPr algn="ctr"/>
            <a:r>
              <a:rPr lang="fr-FR" sz="2000" dirty="0">
                <a:solidFill>
                  <a:srgbClr val="FFC000"/>
                </a:solidFill>
                <a:effectLst/>
                <a:latin typeface="Termina Medium" panose="00000600000000000000" pitchFamily="50" charset="0"/>
              </a:rPr>
              <a:t>Bilan:</a:t>
            </a:r>
            <a:br>
              <a:rPr lang="fr-FR" sz="2000" dirty="0">
                <a:solidFill>
                  <a:srgbClr val="FFC000"/>
                </a:solidFill>
                <a:effectLst/>
                <a:latin typeface="Termina Medium" panose="00000600000000000000" pitchFamily="50" charset="0"/>
              </a:rPr>
            </a:br>
            <a:r>
              <a:rPr lang="fr-FR" sz="2000" dirty="0">
                <a:solidFill>
                  <a:srgbClr val="FFC000"/>
                </a:solidFill>
                <a:effectLst/>
                <a:latin typeface="Termina Medium" panose="00000600000000000000" pitchFamily="50" charset="0"/>
              </a:rPr>
              <a:t>6 Etapes Lourdes et interdépendantes</a:t>
            </a:r>
          </a:p>
          <a:p>
            <a:pPr algn="ctr"/>
            <a:endParaRPr lang="fr-FR" sz="1600" dirty="0">
              <a:solidFill>
                <a:srgbClr val="FFC000"/>
              </a:solidFill>
              <a:effectLst/>
              <a:latin typeface="Termina Medium" panose="00000600000000000000" pitchFamily="50" charset="0"/>
            </a:endParaRPr>
          </a:p>
          <a:p>
            <a:pPr marL="285750"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Chaque préparation 1h00 à 1h30</a:t>
            </a:r>
          </a:p>
          <a:p>
            <a:pPr marL="285750"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Tributaire d’erreurs, oublis ou modification volontaire ou subits...</a:t>
            </a:r>
          </a:p>
          <a:p>
            <a:pPr marL="285750"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Charge Mentale maximale</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3 sites web différents à consulter</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20+ calculs manuels</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Documents papier éparpillés partout</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Documents complet a avoir</a:t>
            </a:r>
          </a:p>
          <a:p>
            <a:pPr marL="742950" lvl="1" indent="-285750">
              <a:buFont typeface="Arial" panose="020B0604020202020204" pitchFamily="34" charset="0"/>
              <a:buChar char="•"/>
            </a:pPr>
            <a:endParaRPr lang="fr-FR" sz="1600" dirty="0">
              <a:latin typeface="Montserrat Light" pitchFamily="2" charset="0"/>
              <a:ea typeface="Aptos" panose="020B0004020202020204" pitchFamily="34" charset="0"/>
              <a:cs typeface="Arial" panose="020B0604020202020204" pitchFamily="34" charset="0"/>
            </a:endParaRPr>
          </a:p>
          <a:p>
            <a:pPr marL="285750"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Risque d’erreur très élevés</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Oubli d'un NOTAM critique (piste fermée)</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Erreur de calcul dans les performances (dangereux !)</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Mauvaise lecture d'un abaque (±15% d'erreur)</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Confusion entre unités (</a:t>
            </a:r>
            <a:r>
              <a:rPr lang="fr-FR" sz="1600" dirty="0" err="1">
                <a:latin typeface="Montserrat Light" pitchFamily="2" charset="0"/>
                <a:ea typeface="Aptos" panose="020B0004020202020204" pitchFamily="34" charset="0"/>
                <a:cs typeface="Arial" panose="020B0604020202020204" pitchFamily="34" charset="0"/>
              </a:rPr>
              <a:t>ft</a:t>
            </a:r>
            <a:r>
              <a:rPr lang="fr-FR" sz="1600" dirty="0">
                <a:latin typeface="Montserrat Light" pitchFamily="2" charset="0"/>
                <a:ea typeface="Aptos" panose="020B0004020202020204" pitchFamily="34" charset="0"/>
                <a:cs typeface="Arial" panose="020B0604020202020204" pitchFamily="34" charset="0"/>
              </a:rPr>
              <a:t>/m, kt/km/h, L/gal...)</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Document périmé non détecté</a:t>
            </a:r>
          </a:p>
          <a:p>
            <a:pPr marL="742950" lvl="1" indent="-285750">
              <a:buFont typeface="Arial" panose="020B0604020202020204" pitchFamily="34" charset="0"/>
              <a:buChar char="•"/>
            </a:pPr>
            <a:endParaRPr lang="fr-FR" sz="1600" dirty="0">
              <a:latin typeface="Montserrat Light" pitchFamily="2" charset="0"/>
              <a:ea typeface="Aptos" panose="020B0004020202020204" pitchFamily="34" charset="0"/>
              <a:cs typeface="Arial" panose="020B0604020202020204" pitchFamily="34" charset="0"/>
            </a:endParaRPr>
          </a:p>
          <a:p>
            <a:pPr marL="285750"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Frustration Maximum</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Répétitif, chronophage, source de stress</a:t>
            </a:r>
          </a:p>
          <a:p>
            <a:pPr marL="742950" lvl="1" indent="-285750">
              <a:buFont typeface="Arial" panose="020B0604020202020204" pitchFamily="34" charset="0"/>
              <a:buChar char="•"/>
            </a:pPr>
            <a:r>
              <a:rPr lang="fr-FR" sz="1600" dirty="0">
                <a:latin typeface="Montserrat Light" pitchFamily="2" charset="0"/>
                <a:ea typeface="Aptos" panose="020B0004020202020204" pitchFamily="34" charset="0"/>
                <a:cs typeface="Arial" panose="020B0604020202020204" pitchFamily="34" charset="0"/>
              </a:rPr>
              <a:t>Décourage les vols spontanés, encourage l’utilisation de feuille similaire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FC2E867D-E5A0-7081-953E-1CF8A77AE42F}"/>
              </a:ext>
            </a:extLst>
          </p:cNvPr>
          <p:cNvSpPr txBox="1"/>
          <p:nvPr/>
        </p:nvSpPr>
        <p:spPr>
          <a:xfrm>
            <a:off x="838201" y="2482589"/>
            <a:ext cx="3816096" cy="3694373"/>
          </a:xfrm>
          <a:prstGeom prst="rect">
            <a:avLst/>
          </a:prstGeom>
        </p:spPr>
        <p:txBody>
          <a:bodyPr vert="horz" lIns="91440" tIns="45720" rIns="91440" bIns="45720" rtlCol="0">
            <a:normAutofit/>
          </a:bodyPr>
          <a:lstStyle/>
          <a:p>
            <a:pPr>
              <a:lnSpc>
                <a:spcPct val="90000"/>
              </a:lnSpc>
              <a:spcAft>
                <a:spcPts val="600"/>
              </a:spcAft>
              <a:defRPr sz="1600"/>
            </a:pPr>
            <a:endParaRPr lang="fr-FR" sz="2000" noProof="0" dirty="0"/>
          </a:p>
        </p:txBody>
      </p:sp>
      <p:pic>
        <p:nvPicPr>
          <p:cNvPr id="25" name="Image 24" descr="Une image contenant Photographie aérienne, Vue plongeante, arbre, plein air&#10;&#10;Le contenu généré par l’IA peut être incorrect.">
            <a:extLst>
              <a:ext uri="{FF2B5EF4-FFF2-40B4-BE49-F238E27FC236}">
                <a16:creationId xmlns:a16="http://schemas.microsoft.com/office/drawing/2014/main" id="{4C9C7071-0B00-D6E2-1F5C-E7BBFC7FAC9B}"/>
              </a:ext>
            </a:extLst>
          </p:cNvPr>
          <p:cNvPicPr>
            <a:picLocks noChangeAspect="1"/>
          </p:cNvPicPr>
          <p:nvPr/>
        </p:nvPicPr>
        <p:blipFill>
          <a:blip r:embed="rId2">
            <a:extLst>
              <a:ext uri="{28A0092B-C50C-407E-A947-70E740481C1C}">
                <a14:useLocalDpi xmlns:a14="http://schemas.microsoft.com/office/drawing/2010/main" val="0"/>
              </a:ext>
            </a:extLst>
          </a:blip>
          <a:srcRect t="5890" r="-1" b="232"/>
          <a:stretch>
            <a:fillRect/>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0" name="Image 19" descr="Une image contenant plein air, arbre, ciel, paysage&#10;&#10;Le contenu généré par l’IA peut être incorrect.">
            <a:extLst>
              <a:ext uri="{FF2B5EF4-FFF2-40B4-BE49-F238E27FC236}">
                <a16:creationId xmlns:a16="http://schemas.microsoft.com/office/drawing/2014/main" id="{CF4F7660-4D19-23CD-653D-9DB2FDDC0A22}"/>
              </a:ext>
            </a:extLst>
          </p:cNvPr>
          <p:cNvPicPr>
            <a:picLocks noChangeAspect="1"/>
          </p:cNvPicPr>
          <p:nvPr/>
        </p:nvPicPr>
        <p:blipFill>
          <a:blip r:embed="rId3">
            <a:extLst>
              <a:ext uri="{28A0092B-C50C-407E-A947-70E740481C1C}">
                <a14:useLocalDpi xmlns:a14="http://schemas.microsoft.com/office/drawing/2010/main" val="0"/>
              </a:ext>
            </a:extLst>
          </a:blip>
          <a:srcRect t="32104" b="14101"/>
          <a:stretch>
            <a:fillRect/>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6" name="ZoneTexte 5">
            <a:extLst>
              <a:ext uri="{FF2B5EF4-FFF2-40B4-BE49-F238E27FC236}">
                <a16:creationId xmlns:a16="http://schemas.microsoft.com/office/drawing/2014/main" id="{475302AD-ECAF-C7E4-F659-5AE62D01EF36}"/>
              </a:ext>
            </a:extLst>
          </p:cNvPr>
          <p:cNvSpPr txBox="1"/>
          <p:nvPr/>
        </p:nvSpPr>
        <p:spPr>
          <a:xfrm>
            <a:off x="1055440" y="1988840"/>
            <a:ext cx="3598857" cy="2952328"/>
          </a:xfrm>
          <a:prstGeom prst="rect">
            <a:avLst/>
          </a:prstGeom>
          <a:noFill/>
        </p:spPr>
        <p:txBody>
          <a:bodyPr wrap="square">
            <a:noAutofit/>
          </a:bodyPr>
          <a:lstStyle/>
          <a:p>
            <a:pPr algn="ctr">
              <a:lnSpc>
                <a:spcPct val="107000"/>
              </a:lnSpc>
              <a:buNone/>
            </a:pPr>
            <a: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t>Étape 0 </a:t>
            </a:r>
            <a:b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br>
            <a: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t>Ou Aller ?</a:t>
            </a:r>
            <a:br>
              <a:rPr lang="fr-FR" sz="2000" dirty="0">
                <a:effectLst/>
                <a:latin typeface="Aptos" panose="020B0004020202020204" pitchFamily="34" charset="0"/>
                <a:ea typeface="Aptos" panose="020B0004020202020204" pitchFamily="34" charset="0"/>
                <a:cs typeface="Arial" panose="020B0604020202020204" pitchFamily="34" charset="0"/>
              </a:rPr>
            </a:br>
            <a:br>
              <a:rPr lang="fr-FR" sz="1800" dirty="0">
                <a:effectLst/>
                <a:latin typeface="Aptos" panose="020B0004020202020204" pitchFamily="34" charset="0"/>
                <a:ea typeface="Aptos" panose="020B0004020202020204" pitchFamily="34" charset="0"/>
                <a:cs typeface="Arial" panose="020B0604020202020204" pitchFamily="34" charset="0"/>
              </a:rPr>
            </a:br>
            <a:r>
              <a:rPr lang="fr-FR" sz="1600" dirty="0">
                <a:effectLst/>
                <a:latin typeface="Montserrat Light" pitchFamily="2" charset="0"/>
                <a:ea typeface="Aptos" panose="020B0004020202020204" pitchFamily="34" charset="0"/>
                <a:cs typeface="Arial" panose="020B0604020202020204" pitchFamily="34" charset="0"/>
              </a:rPr>
              <a:t>1 minutes, agréable</a:t>
            </a:r>
            <a:br>
              <a:rPr lang="fr-FR" sz="1800" dirty="0">
                <a:effectLst/>
                <a:latin typeface="Aptos" panose="020B0004020202020204" pitchFamily="34" charset="0"/>
                <a:ea typeface="Aptos" panose="020B0004020202020204" pitchFamily="34" charset="0"/>
                <a:cs typeface="Arial" panose="020B0604020202020204" pitchFamily="34" charset="0"/>
              </a:rPr>
            </a:br>
            <a:br>
              <a:rPr lang="fr-FR" sz="1800" dirty="0">
                <a:effectLst/>
                <a:latin typeface="Aptos" panose="020B0004020202020204" pitchFamily="34" charset="0"/>
                <a:ea typeface="Aptos" panose="020B0004020202020204" pitchFamily="34" charset="0"/>
                <a:cs typeface="Arial" panose="020B0604020202020204" pitchFamily="34" charset="0"/>
              </a:rPr>
            </a:br>
            <a:r>
              <a:rPr lang="fr-FR" sz="1600" dirty="0">
                <a:solidFill>
                  <a:srgbClr val="FFC000"/>
                </a:solidFill>
                <a:effectLst/>
                <a:latin typeface="Montserrat Light" pitchFamily="2" charset="0"/>
                <a:ea typeface="Aptos" panose="020B0004020202020204" pitchFamily="34" charset="0"/>
                <a:cs typeface="Arial" panose="020B0604020202020204" pitchFamily="34" charset="0"/>
              </a:rPr>
              <a:t>On fait rêver</a:t>
            </a:r>
            <a:br>
              <a:rPr lang="fr-FR" sz="1600" dirty="0">
                <a:solidFill>
                  <a:srgbClr val="FFC000"/>
                </a:solidFill>
                <a:effectLst/>
                <a:latin typeface="Montserrat Light" pitchFamily="2" charset="0"/>
                <a:ea typeface="Aptos" panose="020B0004020202020204" pitchFamily="34" charset="0"/>
                <a:cs typeface="Arial" panose="020B0604020202020204" pitchFamily="34" charset="0"/>
              </a:rPr>
            </a:br>
            <a:r>
              <a:rPr lang="fr-FR" sz="1600" dirty="0">
                <a:solidFill>
                  <a:srgbClr val="FFC000"/>
                </a:solidFill>
                <a:effectLst/>
                <a:latin typeface="Montserrat Light" pitchFamily="2" charset="0"/>
                <a:ea typeface="Aptos" panose="020B0004020202020204" pitchFamily="34" charset="0"/>
                <a:cs typeface="Arial" panose="020B0604020202020204" pitchFamily="34" charset="0"/>
              </a:rPr>
              <a:t>On parle de simplicité</a:t>
            </a:r>
            <a:br>
              <a:rPr lang="fr-FR" sz="1600" dirty="0">
                <a:solidFill>
                  <a:srgbClr val="FFC000"/>
                </a:solidFill>
                <a:effectLst/>
                <a:latin typeface="Montserrat Light" pitchFamily="2" charset="0"/>
                <a:ea typeface="Aptos" panose="020B0004020202020204" pitchFamily="34" charset="0"/>
                <a:cs typeface="Arial" panose="020B0604020202020204" pitchFamily="34" charset="0"/>
              </a:rPr>
            </a:br>
            <a:r>
              <a:rPr lang="fr-FR" sz="1600" dirty="0">
                <a:solidFill>
                  <a:srgbClr val="FFC000"/>
                </a:solidFill>
                <a:effectLst/>
                <a:latin typeface="Montserrat Light" pitchFamily="2" charset="0"/>
                <a:ea typeface="Aptos" panose="020B0004020202020204" pitchFamily="34" charset="0"/>
                <a:cs typeface="Arial" panose="020B0604020202020204" pitchFamily="34" charset="0"/>
              </a:rPr>
              <a:t>on fixe une date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7ED0B96-FF63-42A7-4837-2FC22D2EC0D9}"/>
              </a:ext>
            </a:extLst>
          </p:cNvPr>
          <p:cNvSpPr txBox="1"/>
          <p:nvPr/>
        </p:nvSpPr>
        <p:spPr>
          <a:xfrm>
            <a:off x="1055440" y="548680"/>
            <a:ext cx="10081120" cy="3887476"/>
          </a:xfrm>
          <a:prstGeom prst="rect">
            <a:avLst/>
          </a:prstGeom>
          <a:noFill/>
        </p:spPr>
        <p:txBody>
          <a:bodyPr wrap="square">
            <a:noAutofit/>
          </a:bodyPr>
          <a:lstStyle/>
          <a:p>
            <a:pPr algn="ctr">
              <a:buNone/>
            </a:pPr>
            <a:r>
              <a:rPr lang="fr-FR" sz="2000" dirty="0" err="1">
                <a:solidFill>
                  <a:srgbClr val="FFC000"/>
                </a:solidFill>
                <a:effectLst/>
                <a:latin typeface="Termina Medium" panose="00000600000000000000" pitchFamily="50" charset="0"/>
                <a:ea typeface="Aptos" panose="020B0004020202020204" pitchFamily="34" charset="0"/>
                <a:cs typeface="Arial" panose="020B0604020202020204" pitchFamily="34" charset="0"/>
              </a:rPr>
              <a:t>Alflight</a:t>
            </a:r>
            <a:endPar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endParaRPr>
          </a:p>
          <a:p>
            <a:pPr algn="ctr">
              <a:buNone/>
            </a:pPr>
            <a: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t>La préparation de vol réinventée</a:t>
            </a:r>
            <a:endParaRPr lang="fr-FR" sz="2000" dirty="0">
              <a:solidFill>
                <a:srgbClr val="FFC000"/>
              </a:solidFill>
              <a:latin typeface="Termina Medium" panose="00000600000000000000" pitchFamily="50" charset="0"/>
              <a:ea typeface="Aptos" panose="020B0004020202020204" pitchFamily="34" charset="0"/>
              <a:cs typeface="Arial" panose="020B0604020202020204" pitchFamily="34" charset="0"/>
            </a:endParaRPr>
          </a:p>
          <a:p>
            <a:pPr algn="ctr">
              <a:buNone/>
            </a:pPr>
            <a:endPar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endParaRPr>
          </a:p>
          <a:p>
            <a:pPr marL="342900" lvl="0" indent="-342900">
              <a:buFont typeface="+mj-lt"/>
              <a:buAutoNum type="arabicPeriod"/>
              <a:tabLst>
                <a:tab pos="457200" algn="l"/>
              </a:tabLst>
            </a:pPr>
            <a:r>
              <a:rPr lang="fr-FR" sz="1600" dirty="0">
                <a:effectLst/>
                <a:latin typeface="Montserrat Light" pitchFamily="2" charset="0"/>
                <a:ea typeface="Aptos" panose="020B0004020202020204" pitchFamily="34" charset="0"/>
                <a:cs typeface="Arial" panose="020B0604020202020204" pitchFamily="34" charset="0"/>
              </a:rPr>
              <a:t>PREMIÈRE UTILISATION : Configuration initiale</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Durée : 10-15 minutes </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Créer votre profil pilote (licences, qualifications)</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Télécharger vos avions favoris depuis la bibliothèque, l’ajouter a la base communautaire, demander a la faire ajouter</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Configurer vos préférences (unités, aérodromes habituels)</a:t>
            </a:r>
          </a:p>
          <a:p>
            <a:pPr lvl="1">
              <a:tabLst>
                <a:tab pos="914400" algn="l"/>
              </a:tabLst>
            </a:pPr>
            <a:endParaRPr lang="fr-FR" sz="1600" dirty="0">
              <a:effectLst/>
              <a:latin typeface="Montserrat Light" pitchFamily="2" charset="0"/>
              <a:ea typeface="Aptos" panose="020B0004020202020204" pitchFamily="34" charset="0"/>
              <a:cs typeface="Times New Roman" panose="02020603050405020304" pitchFamily="18" charset="0"/>
            </a:endParaRPr>
          </a:p>
          <a:p>
            <a:pPr marL="342900" lvl="0" indent="-342900">
              <a:buFont typeface="+mj-lt"/>
              <a:buAutoNum type="arabicPeriod" startAt="2"/>
              <a:tabLst>
                <a:tab pos="457200" algn="l"/>
              </a:tabLst>
            </a:pPr>
            <a:r>
              <a:rPr lang="fr-FR" sz="1600" dirty="0">
                <a:effectLst/>
                <a:latin typeface="Montserrat Light" pitchFamily="2" charset="0"/>
                <a:ea typeface="Aptos" panose="020B0004020202020204" pitchFamily="34" charset="0"/>
                <a:cs typeface="Arial" panose="020B0604020202020204" pitchFamily="34" charset="0"/>
              </a:rPr>
              <a:t>UTILISATION SUIVANTE : Préparation instantanée</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Durée : 3 MINUTES CHRONO</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Saisir départ/arrivée, masse et carburent</a:t>
            </a:r>
            <a:endParaRPr lang="fr-FR" sz="16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a:extLst>
              <a:ext uri="{FF2B5EF4-FFF2-40B4-BE49-F238E27FC236}">
                <a16:creationId xmlns:a16="http://schemas.microsoft.com/office/drawing/2014/main" id="{AEE7ADD5-41FD-2D48-623D-A253213B53AF}"/>
              </a:ext>
            </a:extLst>
          </p:cNvPr>
          <p:cNvSpPr txBox="1"/>
          <p:nvPr/>
        </p:nvSpPr>
        <p:spPr>
          <a:xfrm>
            <a:off x="1055440" y="548681"/>
            <a:ext cx="10081120" cy="6192688"/>
          </a:xfrm>
          <a:prstGeom prst="rect">
            <a:avLst/>
          </a:prstGeom>
          <a:noFill/>
        </p:spPr>
        <p:txBody>
          <a:bodyPr wrap="square">
            <a:noAutofit/>
          </a:bodyPr>
          <a:lstStyle/>
          <a:p>
            <a:pPr algn="ctr"/>
            <a:r>
              <a:rPr lang="fr-FR" sz="2000" dirty="0" err="1">
                <a:solidFill>
                  <a:srgbClr val="FFC000"/>
                </a:solidFill>
                <a:latin typeface="Termina Medium" panose="00000600000000000000" pitchFamily="50" charset="0"/>
              </a:rPr>
              <a:t>Alflight</a:t>
            </a:r>
            <a:br>
              <a:rPr lang="fr-FR" sz="2000" dirty="0">
                <a:solidFill>
                  <a:srgbClr val="FFC000"/>
                </a:solidFill>
                <a:latin typeface="Termina Medium" panose="00000600000000000000" pitchFamily="50" charset="0"/>
              </a:rPr>
            </a:br>
            <a:r>
              <a:rPr lang="fr-FR" sz="2000" dirty="0">
                <a:solidFill>
                  <a:srgbClr val="FFC000"/>
                </a:solidFill>
                <a:latin typeface="Termina Medium" panose="00000600000000000000" pitchFamily="50" charset="0"/>
              </a:rPr>
              <a:t>La préparation de vol réinventée</a:t>
            </a:r>
          </a:p>
          <a:p>
            <a:pPr algn="ctr"/>
            <a:endParaRPr lang="fr-FR" sz="1600" dirty="0">
              <a:solidFill>
                <a:srgbClr val="FFC000"/>
              </a:solidFill>
              <a:latin typeface="Termina Medium" panose="00000600000000000000" pitchFamily="50" charset="0"/>
              <a:cs typeface="Times New Roman" panose="02020603050405020304" pitchFamily="18" charset="0"/>
            </a:endParaRPr>
          </a:p>
          <a:p>
            <a:pPr marL="342900"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Fini le stress de l'oubli</a:t>
            </a:r>
          </a:p>
          <a:p>
            <a:pPr marL="800100" lvl="1"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Détection zones dangereuses</a:t>
            </a:r>
          </a:p>
          <a:p>
            <a:pPr marL="800100" lvl="1"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Terrains de déroutement intelligents</a:t>
            </a:r>
          </a:p>
          <a:p>
            <a:pPr marL="800100" lvl="1"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Checklists personnalisées</a:t>
            </a:r>
            <a:br>
              <a:rPr lang="fr-FR" sz="1600" dirty="0">
                <a:latin typeface="Montserrat Light" pitchFamily="2" charset="0"/>
                <a:ea typeface="Aptos" panose="020B0004020202020204" pitchFamily="34" charset="0"/>
                <a:cs typeface="Times New Roman" panose="02020603050405020304" pitchFamily="18" charset="0"/>
              </a:rPr>
            </a:br>
            <a:endParaRPr lang="fr-FR" sz="1600" dirty="0">
              <a:latin typeface="Montserrat Light" pitchFamily="2" charset="0"/>
              <a:cs typeface="Times New Roman" panose="02020603050405020304" pitchFamily="18" charset="0"/>
            </a:endParaRPr>
          </a:p>
          <a:p>
            <a:pPr marL="342900" indent="-342900">
              <a:buFont typeface="Arial" panose="020B0604020202020204" pitchFamily="34" charset="0"/>
              <a:buChar char="•"/>
            </a:pPr>
            <a:r>
              <a:rPr lang="fr-FR" sz="1600" dirty="0">
                <a:latin typeface="Montserrat Light" pitchFamily="2" charset="0"/>
                <a:cs typeface="Times New Roman" panose="02020603050405020304" pitchFamily="18" charset="0"/>
              </a:rPr>
              <a:t>Fini la peur d'une erreur de calcul: </a:t>
            </a:r>
            <a:r>
              <a:rPr lang="fr-FR" sz="1600" dirty="0">
                <a:latin typeface="Montserrat Light" pitchFamily="2" charset="0"/>
                <a:ea typeface="Aptos" panose="020B0004020202020204" pitchFamily="34" charset="0"/>
                <a:cs typeface="Times New Roman" panose="02020603050405020304" pitchFamily="18" charset="0"/>
              </a:rPr>
              <a:t>automatisés et précis</a:t>
            </a:r>
          </a:p>
          <a:p>
            <a:pPr marL="800100" lvl="1"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Navigation, carburant, masse et centrage, Performances</a:t>
            </a:r>
          </a:p>
          <a:p>
            <a:pPr marL="342900" indent="-342900">
              <a:buFont typeface="Arial" panose="020B0604020202020204" pitchFamily="34" charset="0"/>
              <a:buChar char="•"/>
            </a:pPr>
            <a:endParaRPr lang="fr-FR" sz="1600" dirty="0">
              <a:latin typeface="Montserrat Light" pitchFamily="2" charset="0"/>
              <a:cs typeface="Times New Roman" panose="02020603050405020304" pitchFamily="18" charset="0"/>
            </a:endParaRPr>
          </a:p>
          <a:p>
            <a:pPr marL="342900" indent="-342900">
              <a:buFont typeface="Arial" panose="020B0604020202020204" pitchFamily="34" charset="0"/>
              <a:buChar char="•"/>
            </a:pPr>
            <a:r>
              <a:rPr lang="fr-FR" sz="1600" dirty="0">
                <a:latin typeface="Montserrat Light" pitchFamily="2" charset="0"/>
                <a:cs typeface="Times New Roman" panose="02020603050405020304" pitchFamily="18" charset="0"/>
              </a:rPr>
              <a:t>Fini les doutes sur la validité des documents: </a:t>
            </a:r>
            <a:r>
              <a:rPr lang="fr-FR" sz="1600" dirty="0">
                <a:latin typeface="Montserrat Light" pitchFamily="2" charset="0"/>
                <a:ea typeface="Aptos" panose="020B0004020202020204" pitchFamily="34" charset="0"/>
                <a:cs typeface="Times New Roman" panose="02020603050405020304" pitchFamily="18" charset="0"/>
              </a:rPr>
              <a:t>Données officielles synchronisées</a:t>
            </a:r>
          </a:p>
          <a:p>
            <a:pPr marL="800100" lvl="1"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SIA, AIXM 4.5, </a:t>
            </a:r>
            <a:r>
              <a:rPr lang="fr-FR" sz="1600" dirty="0" err="1">
                <a:latin typeface="Montserrat Light" pitchFamily="2" charset="0"/>
                <a:ea typeface="Aptos" panose="020B0004020202020204" pitchFamily="34" charset="0"/>
                <a:cs typeface="Times New Roman" panose="02020603050405020304" pitchFamily="18" charset="0"/>
              </a:rPr>
              <a:t>OpenAIP</a:t>
            </a:r>
            <a:r>
              <a:rPr lang="fr-FR" sz="1600" dirty="0">
                <a:latin typeface="Montserrat Light" pitchFamily="2" charset="0"/>
                <a:ea typeface="Aptos" panose="020B0004020202020204" pitchFamily="34" charset="0"/>
                <a:cs typeface="Times New Roman" panose="02020603050405020304" pitchFamily="18" charset="0"/>
              </a:rPr>
              <a:t>, </a:t>
            </a:r>
            <a:r>
              <a:rPr lang="fr-FR" sz="1600" dirty="0" err="1">
                <a:latin typeface="Montserrat Light" pitchFamily="2" charset="0"/>
                <a:ea typeface="Aptos" panose="020B0004020202020204" pitchFamily="34" charset="0"/>
                <a:cs typeface="Times New Roman" panose="02020603050405020304" pitchFamily="18" charset="0"/>
              </a:rPr>
              <a:t>CheckWX</a:t>
            </a:r>
            <a:r>
              <a:rPr lang="fr-FR" sz="1600" dirty="0">
                <a:latin typeface="Montserrat Light" pitchFamily="2" charset="0"/>
                <a:ea typeface="Aptos" panose="020B0004020202020204" pitchFamily="34" charset="0"/>
                <a:cs typeface="Times New Roman" panose="02020603050405020304" pitchFamily="18" charset="0"/>
              </a:rPr>
              <a:t>, Mise à  jour automatique (cycle AIRAC)</a:t>
            </a:r>
          </a:p>
          <a:p>
            <a:pPr marL="342900" indent="-342900">
              <a:buFont typeface="Arial" panose="020B0604020202020204" pitchFamily="34" charset="0"/>
              <a:buChar char="•"/>
            </a:pPr>
            <a:endParaRPr lang="fr-FR" sz="1600" dirty="0">
              <a:latin typeface="Montserrat Light" pitchFamily="2" charset="0"/>
              <a:cs typeface="Times New Roman" panose="02020603050405020304" pitchFamily="18" charset="0"/>
            </a:endParaRPr>
          </a:p>
          <a:p>
            <a:pPr marL="342900" indent="-342900">
              <a:buFont typeface="Arial" panose="020B0604020202020204" pitchFamily="34" charset="0"/>
              <a:buChar char="•"/>
            </a:pPr>
            <a:r>
              <a:rPr lang="fr-FR" sz="1600" dirty="0">
                <a:latin typeface="Montserrat Light" pitchFamily="2" charset="0"/>
                <a:cs typeface="Times New Roman" panose="02020603050405020304" pitchFamily="18" charset="0"/>
              </a:rPr>
              <a:t>PLUS DE VOLS, PLUS SOUVENT</a:t>
            </a:r>
          </a:p>
          <a:p>
            <a:pPr marL="800100" lvl="1" indent="-342900">
              <a:buFont typeface="Arial" panose="020B0604020202020204" pitchFamily="34" charset="0"/>
              <a:buChar char="•"/>
            </a:pPr>
            <a:r>
              <a:rPr lang="fr-FR" sz="1600" dirty="0">
                <a:effectLst/>
                <a:latin typeface="Montserrat Light" pitchFamily="2" charset="0"/>
                <a:ea typeface="Aptos" panose="020B0004020202020204" pitchFamily="34" charset="0"/>
                <a:cs typeface="Times New Roman" panose="02020603050405020304" pitchFamily="18" charset="0"/>
              </a:rPr>
              <a:t>Vol spontané le weekend ? OUI en 3 minutes !</a:t>
            </a:r>
          </a:p>
          <a:p>
            <a:pPr marL="800100" lvl="1" indent="-342900">
              <a:buFont typeface="Arial" panose="020B0604020202020204" pitchFamily="34" charset="0"/>
              <a:buChar char="•"/>
            </a:pPr>
            <a:r>
              <a:rPr lang="fr-FR" sz="1600" dirty="0">
                <a:effectLst/>
                <a:latin typeface="Montserrat Light" pitchFamily="2" charset="0"/>
                <a:ea typeface="Aptos" panose="020B0004020202020204" pitchFamily="34" charset="0"/>
                <a:cs typeface="Times New Roman" panose="02020603050405020304" pitchFamily="18" charset="0"/>
              </a:rPr>
              <a:t>Météo change ? recalcul instantané</a:t>
            </a:r>
          </a:p>
          <a:p>
            <a:pPr marL="800100" lvl="1" indent="-342900">
              <a:buFont typeface="Arial" panose="020B0604020202020204" pitchFamily="34" charset="0"/>
              <a:buChar char="•"/>
            </a:pPr>
            <a:r>
              <a:rPr lang="fr-FR" sz="1600" dirty="0">
                <a:effectLst/>
                <a:latin typeface="Montserrat Light" pitchFamily="2" charset="0"/>
                <a:ea typeface="Aptos" panose="020B0004020202020204" pitchFamily="34" charset="0"/>
                <a:cs typeface="Times New Roman" panose="02020603050405020304" pitchFamily="18" charset="0"/>
              </a:rPr>
              <a:t>Passager supplémentaire ? </a:t>
            </a:r>
            <a:r>
              <a:rPr lang="fr-FR" sz="1600" dirty="0">
                <a:latin typeface="Montserrat Light" pitchFamily="2" charset="0"/>
                <a:ea typeface="Aptos" panose="020B0004020202020204" pitchFamily="34" charset="0"/>
                <a:cs typeface="Times New Roman" panose="02020603050405020304" pitchFamily="18" charset="0"/>
              </a:rPr>
              <a:t>recalcul instantané</a:t>
            </a:r>
          </a:p>
          <a:p>
            <a:pPr marL="800100" lvl="1"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Accessible sur ordinateur, tablette et smartphone</a:t>
            </a:r>
          </a:p>
          <a:p>
            <a:pPr marL="342900" indent="-342900">
              <a:buFont typeface="Arial" panose="020B0604020202020204" pitchFamily="34" charset="0"/>
              <a:buChar char="•"/>
            </a:pPr>
            <a:endParaRPr lang="fr-FR" sz="1600" dirty="0">
              <a:latin typeface="Montserrat Light" pitchFamily="2"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fr-FR" sz="1600" dirty="0">
                <a:latin typeface="Montserrat Light" pitchFamily="2" charset="0"/>
                <a:ea typeface="Aptos" panose="020B0004020202020204" pitchFamily="34" charset="0"/>
                <a:cs typeface="Times New Roman" panose="02020603050405020304" pitchFamily="18" charset="0"/>
              </a:rPr>
              <a:t>M</a:t>
            </a:r>
            <a:r>
              <a:rPr lang="fr-FR" sz="1600" dirty="0">
                <a:effectLst/>
                <a:latin typeface="Montserrat Light" pitchFamily="2" charset="0"/>
                <a:ea typeface="Aptos" panose="020B0004020202020204" pitchFamily="34" charset="0"/>
                <a:cs typeface="Times New Roman" panose="02020603050405020304" pitchFamily="18" charset="0"/>
              </a:rPr>
              <a:t>oins en </a:t>
            </a:r>
            <a:r>
              <a:rPr lang="fr-FR" sz="1600" dirty="0">
                <a:latin typeface="Montserrat Light" pitchFamily="2" charset="0"/>
                <a:cs typeface="Times New Roman" panose="02020603050405020304" pitchFamily="18" charset="0"/>
              </a:rPr>
              <a:t>paperasse: 1 seule application tout-en-un</a:t>
            </a:r>
          </a:p>
          <a:p>
            <a:pPr marL="800100" lvl="1" indent="-342900">
              <a:buFont typeface="Arial" panose="020B0604020202020204" pitchFamily="34" charset="0"/>
              <a:buChar char="•"/>
            </a:pPr>
            <a:r>
              <a:rPr lang="fr-FR" sz="1600" dirty="0">
                <a:effectLst/>
                <a:latin typeface="Montserrat Light" pitchFamily="2" charset="0"/>
                <a:ea typeface="Aptos" panose="020B0004020202020204" pitchFamily="34" charset="0"/>
                <a:cs typeface="Times New Roman" panose="02020603050405020304" pitchFamily="18" charset="0"/>
              </a:rPr>
              <a:t>Statistiques automatiques (heures PIC, SEP, nuit...)</a:t>
            </a:r>
          </a:p>
          <a:p>
            <a:pPr marL="800100" lvl="1" indent="-342900">
              <a:buFont typeface="Arial" panose="020B0604020202020204" pitchFamily="34" charset="0"/>
              <a:buChar char="•"/>
            </a:pPr>
            <a:r>
              <a:rPr lang="fr-FR" sz="1600" dirty="0">
                <a:effectLst/>
                <a:latin typeface="Montserrat Light" pitchFamily="2" charset="0"/>
                <a:ea typeface="Aptos" panose="020B0004020202020204" pitchFamily="34" charset="0"/>
                <a:cs typeface="Times New Roman" panose="02020603050405020304" pitchFamily="18" charset="0"/>
              </a:rPr>
              <a:t>Alertes revalidations licences (jamais périmé)</a:t>
            </a:r>
          </a:p>
          <a:p>
            <a:pPr marL="800100" lvl="1" indent="-342900">
              <a:buFont typeface="Arial" panose="020B0604020202020204" pitchFamily="34" charset="0"/>
              <a:buChar char="•"/>
            </a:pPr>
            <a:r>
              <a:rPr lang="fr-FR" sz="1600" dirty="0">
                <a:latin typeface="Montserrat Light" pitchFamily="2" charset="0"/>
                <a:cs typeface="Times New Roman" panose="02020603050405020304" pitchFamily="18" charset="0"/>
              </a:rPr>
              <a:t>Tout centralisé dans l'app</a:t>
            </a:r>
            <a:endParaRPr lang="fr-FR"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E4D4-D824-915B-0EE1-F44980578FDB}"/>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B78C19F-8B35-BDB7-0E6D-144A8438FB1E}"/>
              </a:ext>
            </a:extLst>
          </p:cNvPr>
          <p:cNvSpPr txBox="1"/>
          <p:nvPr/>
        </p:nvSpPr>
        <p:spPr>
          <a:xfrm>
            <a:off x="1055440" y="548680"/>
            <a:ext cx="10081120" cy="6048672"/>
          </a:xfrm>
          <a:prstGeom prst="rect">
            <a:avLst/>
          </a:prstGeom>
          <a:noFill/>
        </p:spPr>
        <p:txBody>
          <a:bodyPr vert="horz" rtlCol="0">
            <a:noAutofit/>
          </a:bodyPr>
          <a:lstStyle/>
          <a:p>
            <a:pPr algn="ctr"/>
            <a:r>
              <a:rPr lang="fr-FR" sz="2000" dirty="0" err="1">
                <a:solidFill>
                  <a:srgbClr val="FFC000"/>
                </a:solidFill>
                <a:latin typeface="Termina Medium" panose="00000600000000000000" pitchFamily="50" charset="0"/>
              </a:rPr>
              <a:t>Alflight</a:t>
            </a:r>
            <a:r>
              <a:rPr lang="fr-FR" sz="2000" dirty="0">
                <a:solidFill>
                  <a:srgbClr val="FFC000"/>
                </a:solidFill>
                <a:latin typeface="Termina Medium" panose="00000600000000000000" pitchFamily="50" charset="0"/>
              </a:rPr>
              <a:t> </a:t>
            </a:r>
          </a:p>
          <a:p>
            <a:pPr algn="ctr"/>
            <a:r>
              <a:rPr lang="fr-FR" sz="2000" b="1" dirty="0">
                <a:solidFill>
                  <a:srgbClr val="FFC000"/>
                </a:solidFill>
                <a:latin typeface="Termina Medium" panose="00000600000000000000" pitchFamily="50" charset="0"/>
              </a:rPr>
              <a:t>Listes des </a:t>
            </a:r>
            <a:r>
              <a:rPr lang="fr-FR" sz="2000" b="1" dirty="0" err="1">
                <a:solidFill>
                  <a:srgbClr val="FFC000"/>
                </a:solidFill>
                <a:latin typeface="Termina Medium" panose="00000600000000000000" pitchFamily="50" charset="0"/>
              </a:rPr>
              <a:t>features</a:t>
            </a:r>
            <a:r>
              <a:rPr lang="fr-FR" sz="2000" b="1" dirty="0">
                <a:solidFill>
                  <a:srgbClr val="FFC000"/>
                </a:solidFill>
                <a:latin typeface="Termina Medium" panose="00000600000000000000" pitchFamily="50" charset="0"/>
              </a:rPr>
              <a:t> actuelles</a:t>
            </a:r>
          </a:p>
          <a:p>
            <a:pPr algn="ctr"/>
            <a:endParaRPr lang="fr-FR" sz="2000" b="1" dirty="0">
              <a:solidFill>
                <a:srgbClr val="FFC000"/>
              </a:solidFill>
              <a:latin typeface="Termina Medium" panose="00000600000000000000" pitchFamily="50" charset="0"/>
            </a:endParaRPr>
          </a:p>
          <a:p>
            <a:pPr marL="285750" indent="-285750">
              <a:buFont typeface="Arial" panose="020B0604020202020204" pitchFamily="34" charset="0"/>
              <a:buChar char="•"/>
            </a:pPr>
            <a:r>
              <a:rPr lang="fr-FR" sz="1600" dirty="0">
                <a:solidFill>
                  <a:srgbClr val="FFFFFF"/>
                </a:solidFill>
                <a:latin typeface="Montserrat Light" pitchFamily="2" charset="0"/>
              </a:rPr>
              <a:t>Assistant de Vol (Flight </a:t>
            </a:r>
            <a:r>
              <a:rPr lang="fr-FR" sz="1600" dirty="0" err="1">
                <a:solidFill>
                  <a:srgbClr val="FFFFFF"/>
                </a:solidFill>
                <a:latin typeface="Montserrat Light" pitchFamily="2" charset="0"/>
              </a:rPr>
              <a:t>Wizard</a:t>
            </a:r>
            <a:r>
              <a:rPr lang="fr-FR" sz="1600" dirty="0">
                <a:solidFill>
                  <a:srgbClr val="FFFFFF"/>
                </a:solidFill>
                <a:latin typeface="Montserrat Light" pitchFamily="2" charset="0"/>
              </a:rPr>
              <a:t>) - Préparation complète en 8 étapes guidées</a:t>
            </a:r>
          </a:p>
          <a:p>
            <a:pPr marL="742950" lvl="1" indent="-285750">
              <a:buFont typeface="Arial" panose="020B0604020202020204" pitchFamily="34" charset="0"/>
              <a:buChar char="•"/>
            </a:pPr>
            <a:r>
              <a:rPr lang="fr-FR" sz="1600" dirty="0">
                <a:solidFill>
                  <a:srgbClr val="FFFFFF"/>
                </a:solidFill>
                <a:latin typeface="Montserrat Light" pitchFamily="2" charset="0"/>
              </a:rPr>
              <a:t>Sélection aéroports, points VFR, analyse espaces aériens</a:t>
            </a:r>
          </a:p>
          <a:p>
            <a:pPr marL="742950" lvl="1" indent="-285750">
              <a:buFont typeface="Arial" panose="020B0604020202020204" pitchFamily="34" charset="0"/>
              <a:buChar char="•"/>
            </a:pPr>
            <a:r>
              <a:rPr lang="fr-FR" sz="1600" dirty="0" err="1">
                <a:solidFill>
                  <a:srgbClr val="FFFFFF"/>
                </a:solidFill>
                <a:latin typeface="Montserrat Light" pitchFamily="2" charset="0"/>
              </a:rPr>
              <a:t>Alternates</a:t>
            </a:r>
            <a:r>
              <a:rPr lang="fr-FR" sz="1600" dirty="0">
                <a:solidFill>
                  <a:srgbClr val="FFFFFF"/>
                </a:solidFill>
                <a:latin typeface="Montserrat Light" pitchFamily="2" charset="0"/>
              </a:rPr>
              <a:t> (Déroutements) - Sélection intelligente avec zones coniques et </a:t>
            </a:r>
            <a:r>
              <a:rPr lang="fr-FR" sz="1600" dirty="0" err="1">
                <a:solidFill>
                  <a:srgbClr val="FFFFFF"/>
                </a:solidFill>
                <a:latin typeface="Montserrat Light" pitchFamily="2" charset="0"/>
              </a:rPr>
              <a:t>scoring</a:t>
            </a:r>
            <a:r>
              <a:rPr lang="fr-FR" sz="1600" dirty="0">
                <a:solidFill>
                  <a:srgbClr val="FFFFFF"/>
                </a:solidFill>
                <a:latin typeface="Montserrat Light" pitchFamily="2" charset="0"/>
              </a:rPr>
              <a:t> IA</a:t>
            </a:r>
          </a:p>
          <a:p>
            <a:pPr marL="742950" lvl="1" indent="-285750">
              <a:buFont typeface="Arial" panose="020B0604020202020204" pitchFamily="34" charset="0"/>
              <a:buChar char="•"/>
            </a:pPr>
            <a:r>
              <a:rPr lang="fr-FR" sz="1600" dirty="0">
                <a:solidFill>
                  <a:srgbClr val="FFFFFF"/>
                </a:solidFill>
                <a:latin typeface="Montserrat Light" pitchFamily="2" charset="0"/>
              </a:rPr>
              <a:t>Bilan Carburant - Planification, réserves, conversions d'unités</a:t>
            </a:r>
          </a:p>
          <a:p>
            <a:pPr marL="742950" lvl="1" indent="-285750">
              <a:buFont typeface="Arial" panose="020B0604020202020204" pitchFamily="34" charset="0"/>
              <a:buChar char="•"/>
            </a:pPr>
            <a:r>
              <a:rPr lang="fr-FR" sz="1600" dirty="0">
                <a:solidFill>
                  <a:srgbClr val="FFFFFF"/>
                </a:solidFill>
                <a:latin typeface="Montserrat Light" pitchFamily="2" charset="0"/>
              </a:rPr>
              <a:t>Module Météo - METAR/TAF, intégration aux calculs de performance</a:t>
            </a:r>
          </a:p>
          <a:p>
            <a:pPr marL="742950" lvl="1" indent="-285750">
              <a:buFont typeface="Arial" panose="020B0604020202020204" pitchFamily="34" charset="0"/>
              <a:buChar char="•"/>
            </a:pPr>
            <a:r>
              <a:rPr lang="fr-FR" sz="1600" dirty="0">
                <a:solidFill>
                  <a:srgbClr val="FFFFFF"/>
                </a:solidFill>
                <a:latin typeface="Montserrat Light" pitchFamily="2" charset="0"/>
              </a:rPr>
              <a:t>Performance automatisée</a:t>
            </a:r>
          </a:p>
          <a:p>
            <a:pPr marL="742950" lvl="1" indent="-285750">
              <a:buFont typeface="Arial" panose="020B0604020202020204" pitchFamily="34" charset="0"/>
              <a:buChar char="•"/>
            </a:pPr>
            <a:r>
              <a:rPr lang="fr-FR" sz="1600" dirty="0">
                <a:solidFill>
                  <a:srgbClr val="FFFFFF"/>
                </a:solidFill>
                <a:latin typeface="Montserrat Light" pitchFamily="2" charset="0"/>
              </a:rPr>
              <a:t>Masse &amp; Centrage - Calcul CG, enveloppe, scénarios de chargement</a:t>
            </a:r>
          </a:p>
          <a:p>
            <a:pPr marL="742950" lvl="1" indent="-285750">
              <a:buFont typeface="Arial" panose="020B0604020202020204" pitchFamily="34" charset="0"/>
              <a:buChar char="•"/>
            </a:pPr>
            <a:endParaRPr lang="fr-FR" sz="1600" dirty="0">
              <a:solidFill>
                <a:srgbClr val="FFFFFF"/>
              </a:solidFill>
              <a:latin typeface="Montserrat Light" pitchFamily="2" charset="0"/>
            </a:endParaRPr>
          </a:p>
          <a:p>
            <a:pPr marL="285750" indent="-285750">
              <a:buFont typeface="Arial" panose="020B0604020202020204" pitchFamily="34" charset="0"/>
              <a:buChar char="•"/>
            </a:pPr>
            <a:r>
              <a:rPr lang="fr-FR" sz="1600" dirty="0">
                <a:solidFill>
                  <a:srgbClr val="FFFFFF"/>
                </a:solidFill>
                <a:latin typeface="Montserrat Light" pitchFamily="2" charset="0"/>
              </a:rPr>
              <a:t>Base de Données Avions - Création, duplication, import </a:t>
            </a:r>
            <a:r>
              <a:rPr lang="fr-FR" sz="1600" dirty="0" err="1">
                <a:solidFill>
                  <a:srgbClr val="FFFFFF"/>
                </a:solidFill>
                <a:latin typeface="Montserrat Light" pitchFamily="2" charset="0"/>
              </a:rPr>
              <a:t>Manex</a:t>
            </a:r>
            <a:endParaRPr lang="fr-FR" sz="1600" dirty="0">
              <a:solidFill>
                <a:srgbClr val="FFFFFF"/>
              </a:solidFill>
              <a:latin typeface="Montserrat Light" pitchFamily="2" charset="0"/>
            </a:endParaRPr>
          </a:p>
          <a:p>
            <a:pPr marL="742950" lvl="1" indent="-285750">
              <a:buFont typeface="Arial" panose="020B0604020202020204" pitchFamily="34" charset="0"/>
              <a:buChar char="•"/>
            </a:pPr>
            <a:endParaRPr lang="fr-FR" sz="1600" dirty="0">
              <a:solidFill>
                <a:srgbClr val="FFFFFF"/>
              </a:solidFill>
              <a:latin typeface="Montserrat Light" pitchFamily="2" charset="0"/>
            </a:endParaRPr>
          </a:p>
          <a:p>
            <a:pPr marL="285750" indent="-285750">
              <a:buFont typeface="Arial" panose="020B0604020202020204" pitchFamily="34" charset="0"/>
              <a:buChar char="•"/>
            </a:pPr>
            <a:r>
              <a:rPr lang="fr-FR" sz="1600" dirty="0">
                <a:solidFill>
                  <a:srgbClr val="FFFFFF"/>
                </a:solidFill>
                <a:latin typeface="Montserrat Light" pitchFamily="2" charset="0"/>
              </a:rPr>
              <a:t>Opérations</a:t>
            </a:r>
          </a:p>
          <a:p>
            <a:pPr marL="742950" lvl="1" indent="-285750">
              <a:buFont typeface="Arial" panose="020B0604020202020204" pitchFamily="34" charset="0"/>
              <a:buChar char="•"/>
            </a:pPr>
            <a:r>
              <a:rPr lang="fr-FR" sz="1600" dirty="0">
                <a:solidFill>
                  <a:srgbClr val="FFFFFF"/>
                </a:solidFill>
                <a:latin typeface="Montserrat Light" pitchFamily="2" charset="0"/>
              </a:rPr>
              <a:t>Checklists - Création et gestion de listes personnalisées</a:t>
            </a:r>
          </a:p>
          <a:p>
            <a:pPr marL="742950" lvl="1" indent="-285750">
              <a:buFont typeface="Arial" panose="020B0604020202020204" pitchFamily="34" charset="0"/>
              <a:buChar char="•"/>
            </a:pPr>
            <a:r>
              <a:rPr lang="fr-FR" sz="1600" dirty="0">
                <a:solidFill>
                  <a:srgbClr val="FFFFFF"/>
                </a:solidFill>
                <a:latin typeface="Montserrat Light" pitchFamily="2" charset="0"/>
              </a:rPr>
              <a:t>Carnet de Route - </a:t>
            </a:r>
            <a:r>
              <a:rPr lang="fr-FR" sz="1600" dirty="0" err="1">
                <a:solidFill>
                  <a:srgbClr val="FFFFFF"/>
                </a:solidFill>
                <a:latin typeface="Montserrat Light" pitchFamily="2" charset="0"/>
              </a:rPr>
              <a:t>Logbook</a:t>
            </a:r>
            <a:r>
              <a:rPr lang="fr-FR" sz="1600" dirty="0">
                <a:solidFill>
                  <a:srgbClr val="FFFFFF"/>
                </a:solidFill>
                <a:latin typeface="Montserrat Light" pitchFamily="2" charset="0"/>
              </a:rPr>
              <a:t> pilote, historique des vols</a:t>
            </a:r>
          </a:p>
          <a:p>
            <a:pPr marL="742950" lvl="1" indent="-285750">
              <a:buFont typeface="Arial" panose="020B0604020202020204" pitchFamily="34" charset="0"/>
              <a:buChar char="•"/>
            </a:pPr>
            <a:r>
              <a:rPr lang="fr-FR" sz="1600" dirty="0">
                <a:solidFill>
                  <a:srgbClr val="FFFFFF"/>
                </a:solidFill>
                <a:latin typeface="Montserrat Light" pitchFamily="2" charset="0"/>
              </a:rPr>
              <a:t>Cartes VAC - Consultation cartes d'approche SIA</a:t>
            </a:r>
          </a:p>
          <a:p>
            <a:pPr marL="742950" lvl="1" indent="-285750">
              <a:buFont typeface="Arial" panose="020B0604020202020204" pitchFamily="34" charset="0"/>
              <a:buChar char="•"/>
            </a:pPr>
            <a:endParaRPr lang="fr-FR" sz="1600" dirty="0">
              <a:solidFill>
                <a:srgbClr val="FFFFFF"/>
              </a:solidFill>
              <a:latin typeface="Montserrat Light" pitchFamily="2" charset="0"/>
            </a:endParaRPr>
          </a:p>
          <a:p>
            <a:pPr marL="285750" indent="-285750">
              <a:buFont typeface="Arial" panose="020B0604020202020204" pitchFamily="34" charset="0"/>
              <a:buChar char="•"/>
            </a:pPr>
            <a:r>
              <a:rPr lang="fr-FR" sz="1600" dirty="0">
                <a:solidFill>
                  <a:srgbClr val="FFFFFF"/>
                </a:solidFill>
                <a:latin typeface="Montserrat Light" pitchFamily="2" charset="0"/>
              </a:rPr>
              <a:t>Configuration</a:t>
            </a:r>
          </a:p>
          <a:p>
            <a:pPr marL="742950" lvl="1" indent="-285750">
              <a:buFont typeface="Arial" panose="020B0604020202020204" pitchFamily="34" charset="0"/>
              <a:buChar char="•"/>
            </a:pPr>
            <a:r>
              <a:rPr lang="fr-FR" sz="1600" dirty="0">
                <a:solidFill>
                  <a:srgbClr val="FFFFFF"/>
                </a:solidFill>
                <a:latin typeface="Montserrat Light" pitchFamily="2" charset="0"/>
              </a:rPr>
              <a:t>Profil Pilote - Informations personnelles, authentification Google/Apple</a:t>
            </a:r>
          </a:p>
          <a:p>
            <a:pPr marL="742950" lvl="1" indent="-285750">
              <a:buFont typeface="Arial" panose="020B0604020202020204" pitchFamily="34" charset="0"/>
              <a:buChar char="•"/>
            </a:pPr>
            <a:r>
              <a:rPr lang="fr-FR" sz="1600" dirty="0">
                <a:solidFill>
                  <a:srgbClr val="FFFFFF"/>
                </a:solidFill>
                <a:latin typeface="Montserrat Light" pitchFamily="2" charset="0"/>
              </a:rPr>
              <a:t>Réglementations - Base de données recherchable</a:t>
            </a:r>
          </a:p>
          <a:p>
            <a:pPr marL="742950" lvl="1" indent="-285750">
              <a:buFont typeface="Arial" panose="020B0604020202020204" pitchFamily="34" charset="0"/>
              <a:buChar char="•"/>
            </a:pPr>
            <a:r>
              <a:rPr lang="fr-FR" sz="1600" dirty="0">
                <a:solidFill>
                  <a:srgbClr val="FFFFFF"/>
                </a:solidFill>
                <a:latin typeface="Montserrat Light" pitchFamily="2" charset="0"/>
              </a:rPr>
              <a:t>Système d'Unités - Préférences globales (distance, altitude, carburant...)</a:t>
            </a:r>
          </a:p>
          <a:p>
            <a:pPr marL="742950" lvl="1" indent="-285750">
              <a:buFont typeface="Arial" panose="020B0604020202020204" pitchFamily="34" charset="0"/>
              <a:buChar char="•"/>
            </a:pPr>
            <a:r>
              <a:rPr lang="fr-FR" sz="1600" dirty="0">
                <a:solidFill>
                  <a:srgbClr val="FFFFFF"/>
                </a:solidFill>
                <a:latin typeface="Montserrat Light" pitchFamily="2" charset="0"/>
              </a:rPr>
              <a:t>Administration - Sauvegarde/restauration données, abonnements</a:t>
            </a:r>
          </a:p>
          <a:p>
            <a:endParaRPr lang="fr-FR" sz="3200" b="1" noProof="0" dirty="0">
              <a:solidFill>
                <a:srgbClr val="93163C"/>
              </a:solidFill>
            </a:endParaRPr>
          </a:p>
        </p:txBody>
      </p:sp>
    </p:spTree>
    <p:extLst>
      <p:ext uri="{BB962C8B-B14F-4D97-AF65-F5344CB8AC3E}">
        <p14:creationId xmlns:p14="http://schemas.microsoft.com/office/powerpoint/2010/main" val="165106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F34A5-1CF5-919F-51A3-FA06A0462D2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B00E3774-8D27-0860-9E4D-84C63D5C911D}"/>
              </a:ext>
            </a:extLst>
          </p:cNvPr>
          <p:cNvSpPr txBox="1"/>
          <p:nvPr/>
        </p:nvSpPr>
        <p:spPr>
          <a:xfrm>
            <a:off x="1055440" y="548680"/>
            <a:ext cx="10081120" cy="6552728"/>
          </a:xfrm>
          <a:prstGeom prst="rect">
            <a:avLst/>
          </a:prstGeom>
          <a:noFill/>
        </p:spPr>
        <p:txBody>
          <a:bodyPr vert="horz" wrap="square" rtlCol="0">
            <a:noAutofit/>
          </a:bodyPr>
          <a:lstStyle/>
          <a:p>
            <a:pPr algn="ctr"/>
            <a:r>
              <a:rPr lang="fr-FR" sz="2000" dirty="0" err="1">
                <a:solidFill>
                  <a:srgbClr val="FFC000"/>
                </a:solidFill>
                <a:latin typeface="Termina Medium" panose="00000600000000000000" pitchFamily="50" charset="0"/>
              </a:rPr>
              <a:t>Alflight</a:t>
            </a:r>
            <a:endParaRPr lang="fr-FR" sz="2000" dirty="0">
              <a:solidFill>
                <a:srgbClr val="FFC000"/>
              </a:solidFill>
              <a:latin typeface="Termina Medium" panose="00000600000000000000" pitchFamily="50" charset="0"/>
            </a:endParaRPr>
          </a:p>
          <a:p>
            <a:pPr algn="ctr"/>
            <a:r>
              <a:rPr lang="fr-FR" sz="2000" dirty="0">
                <a:solidFill>
                  <a:srgbClr val="FFC000"/>
                </a:solidFill>
                <a:latin typeface="Termina Medium" panose="00000600000000000000" pitchFamily="50" charset="0"/>
              </a:rPr>
              <a:t>Future </a:t>
            </a:r>
            <a:r>
              <a:rPr lang="fr-FR" sz="2000" dirty="0" err="1">
                <a:solidFill>
                  <a:srgbClr val="FFC000"/>
                </a:solidFill>
                <a:latin typeface="Termina Medium" panose="00000600000000000000" pitchFamily="50" charset="0"/>
              </a:rPr>
              <a:t>Features</a:t>
            </a:r>
            <a:endParaRPr lang="fr-FR" sz="2000" dirty="0">
              <a:solidFill>
                <a:srgbClr val="FFC000"/>
              </a:solidFill>
              <a:latin typeface="Termina Medium" panose="00000600000000000000" pitchFamily="50" charset="0"/>
            </a:endParaRPr>
          </a:p>
          <a:p>
            <a:pPr algn="ctr"/>
            <a:endParaRPr lang="fr-FR" sz="1600" dirty="0"/>
          </a:p>
          <a:p>
            <a:pPr marL="285750" indent="-285750">
              <a:buFont typeface="Arial" panose="020B0604020202020204" pitchFamily="34" charset="0"/>
              <a:buChar char="•"/>
            </a:pPr>
            <a:r>
              <a:rPr lang="fr-FR" sz="1600" dirty="0">
                <a:latin typeface="Montserrat Light" pitchFamily="2" charset="0"/>
              </a:rPr>
              <a:t>Priorité Haute (Court Terme - 1-3 mois)</a:t>
            </a:r>
          </a:p>
          <a:p>
            <a:pPr marL="742950" lvl="1" indent="-285750">
              <a:buFont typeface="Arial" panose="020B0604020202020204" pitchFamily="34" charset="0"/>
              <a:buChar char="•"/>
            </a:pPr>
            <a:r>
              <a:rPr lang="fr-FR" sz="1600" dirty="0">
                <a:latin typeface="Montserrat Light" pitchFamily="2" charset="0"/>
              </a:rPr>
              <a:t>NOTAM Intégration + Analyse Automatique des Compléments aux Cartes OACI</a:t>
            </a:r>
          </a:p>
          <a:p>
            <a:pPr marL="742950" lvl="1" indent="-285750">
              <a:buFont typeface="Arial" panose="020B0604020202020204" pitchFamily="34" charset="0"/>
              <a:buChar char="•"/>
            </a:pPr>
            <a:r>
              <a:rPr lang="fr-FR" sz="1600" dirty="0">
                <a:latin typeface="Montserrat Light" pitchFamily="2" charset="0"/>
              </a:rPr>
              <a:t>Espaces Aériens en Route</a:t>
            </a:r>
          </a:p>
          <a:p>
            <a:pPr marL="742950" lvl="1" indent="-285750">
              <a:buFont typeface="Arial" panose="020B0604020202020204" pitchFamily="34" charset="0"/>
              <a:buChar char="•"/>
            </a:pPr>
            <a:r>
              <a:rPr lang="fr-FR" sz="1600" dirty="0">
                <a:latin typeface="Montserrat Light" pitchFamily="2" charset="0"/>
              </a:rPr>
              <a:t>Briefing Pilote Automatique</a:t>
            </a:r>
          </a:p>
          <a:p>
            <a:pPr marL="742950" lvl="1" indent="-285750">
              <a:buFont typeface="Arial" panose="020B0604020202020204" pitchFamily="34" charset="0"/>
              <a:buChar char="•"/>
            </a:pPr>
            <a:r>
              <a:rPr lang="fr-FR" sz="1600" dirty="0">
                <a:latin typeface="Montserrat Light" pitchFamily="2" charset="0"/>
              </a:rPr>
              <a:t>Points Tournants Manuels pour Évitement</a:t>
            </a:r>
          </a:p>
          <a:p>
            <a:pPr marL="742950" lvl="1" indent="-285750">
              <a:buFont typeface="Arial" panose="020B0604020202020204" pitchFamily="34" charset="0"/>
              <a:buChar char="•"/>
            </a:pPr>
            <a:r>
              <a:rPr lang="fr-FR" sz="1600" dirty="0">
                <a:latin typeface="Montserrat Light" pitchFamily="2" charset="0"/>
              </a:rPr>
              <a:t>Intégration </a:t>
            </a:r>
            <a:r>
              <a:rPr lang="fr-FR" sz="1600" dirty="0" err="1">
                <a:latin typeface="Montserrat Light" pitchFamily="2" charset="0"/>
              </a:rPr>
              <a:t>AeroWeb</a:t>
            </a:r>
            <a:r>
              <a:rPr lang="fr-FR" sz="1600" dirty="0">
                <a:latin typeface="Montserrat Light" pitchFamily="2" charset="0"/>
              </a:rPr>
              <a:t> et Analyse Météo Avancée</a:t>
            </a:r>
          </a:p>
          <a:p>
            <a:pPr marL="742950" lvl="1" indent="-285750">
              <a:buFont typeface="Arial" panose="020B0604020202020204" pitchFamily="34" charset="0"/>
              <a:buChar char="•"/>
            </a:pPr>
            <a:r>
              <a:rPr lang="fr-FR" sz="1600" dirty="0">
                <a:latin typeface="Montserrat Light" pitchFamily="2" charset="0"/>
              </a:rPr>
              <a:t>Conformité EASA/FAA</a:t>
            </a:r>
          </a:p>
          <a:p>
            <a:pPr marL="742950" lvl="1" indent="-285750">
              <a:buFont typeface="Arial" panose="020B0604020202020204" pitchFamily="34" charset="0"/>
              <a:buChar char="•"/>
            </a:pPr>
            <a:r>
              <a:rPr lang="fr-FR" sz="1600" dirty="0">
                <a:latin typeface="Montserrat Light" pitchFamily="2" charset="0"/>
              </a:rPr>
              <a:t>Détection erreurs</a:t>
            </a:r>
            <a:r>
              <a:rPr lang="fr-FR" dirty="0"/>
              <a:t>	</a:t>
            </a:r>
          </a:p>
          <a:p>
            <a:endParaRPr lang="fr-FR" sz="1600" dirty="0">
              <a:latin typeface="Montserrat Light" pitchFamily="2" charset="0"/>
            </a:endParaRPr>
          </a:p>
          <a:p>
            <a:pPr marL="285750" indent="-285750">
              <a:buFont typeface="Arial" panose="020B0604020202020204" pitchFamily="34" charset="0"/>
              <a:buChar char="•"/>
            </a:pPr>
            <a:r>
              <a:rPr lang="fr-FR" sz="1600" dirty="0">
                <a:latin typeface="Montserrat Light" pitchFamily="2" charset="0"/>
              </a:rPr>
              <a:t>Priorité Basse (Long Terme - 6+ mois)</a:t>
            </a:r>
          </a:p>
          <a:p>
            <a:pPr marL="742950" lvl="1" indent="-285750">
              <a:buFont typeface="Arial" panose="020B0604020202020204" pitchFamily="34" charset="0"/>
              <a:buChar char="•"/>
            </a:pPr>
            <a:r>
              <a:rPr lang="fr-FR" sz="1600" dirty="0">
                <a:latin typeface="Montserrat Light" pitchFamily="2" charset="0"/>
              </a:rPr>
              <a:t>Partage de Vol (Social)</a:t>
            </a:r>
          </a:p>
          <a:p>
            <a:pPr marL="742950" lvl="1" indent="-285750">
              <a:buFont typeface="Arial" panose="020B0604020202020204" pitchFamily="34" charset="0"/>
              <a:buChar char="•"/>
            </a:pPr>
            <a:r>
              <a:rPr lang="fr-FR" sz="1600" dirty="0">
                <a:latin typeface="Montserrat Light" pitchFamily="2" charset="0"/>
              </a:rPr>
              <a:t>Planning Multi-Vols</a:t>
            </a:r>
          </a:p>
          <a:p>
            <a:pPr marL="742950" lvl="1" indent="-285750">
              <a:buFont typeface="Arial" panose="020B0604020202020204" pitchFamily="34" charset="0"/>
              <a:buChar char="•"/>
            </a:pPr>
            <a:r>
              <a:rPr lang="fr-FR" sz="1600" dirty="0">
                <a:latin typeface="Montserrat Light" pitchFamily="2" charset="0"/>
              </a:rPr>
              <a:t>Mode IFR Complet</a:t>
            </a:r>
          </a:p>
          <a:p>
            <a:pPr marL="742950" lvl="1" indent="-285750">
              <a:buFont typeface="Arial" panose="020B0604020202020204" pitchFamily="34" charset="0"/>
              <a:buChar char="•"/>
            </a:pPr>
            <a:r>
              <a:rPr lang="fr-FR" sz="1600" dirty="0">
                <a:latin typeface="Montserrat Light" pitchFamily="2" charset="0"/>
              </a:rPr>
              <a:t>IA Assistant Pilote</a:t>
            </a:r>
          </a:p>
          <a:p>
            <a:pPr marL="742950" lvl="1" indent="-285750">
              <a:buFont typeface="Arial" panose="020B0604020202020204" pitchFamily="34" charset="0"/>
              <a:buChar char="•"/>
            </a:pPr>
            <a:r>
              <a:rPr lang="fr-FR" sz="1600" dirty="0">
                <a:latin typeface="Montserrat Light" pitchFamily="2" charset="0"/>
              </a:rPr>
              <a:t>Ajout de cours pour centraliser la théorie du pilotage et la préparation au </a:t>
            </a:r>
            <a:r>
              <a:rPr lang="fr-FR" sz="1600" dirty="0" err="1">
                <a:latin typeface="Montserrat Light" pitchFamily="2" charset="0"/>
              </a:rPr>
              <a:t>examin</a:t>
            </a:r>
            <a:endParaRPr lang="fr-FR" sz="1600" dirty="0">
              <a:latin typeface="Montserrat Light" pitchFamily="2" charset="0"/>
            </a:endParaRPr>
          </a:p>
          <a:p>
            <a:pPr marL="742950" lvl="1" indent="-285750">
              <a:buFont typeface="Arial" panose="020B0604020202020204" pitchFamily="34" charset="0"/>
              <a:buChar char="•"/>
            </a:pPr>
            <a:r>
              <a:rPr lang="fr-FR" sz="1600" dirty="0">
                <a:latin typeface="Montserrat Light" pitchFamily="2" charset="0"/>
              </a:rPr>
              <a:t>Analyse Poussée des Cartes OACI</a:t>
            </a:r>
          </a:p>
          <a:p>
            <a:pPr marL="742950" lvl="1" indent="-285750">
              <a:buFont typeface="Arial" panose="020B0604020202020204" pitchFamily="34" charset="0"/>
              <a:buChar char="•"/>
            </a:pPr>
            <a:r>
              <a:rPr lang="fr-FR" sz="1600" dirty="0">
                <a:solidFill>
                  <a:srgbClr val="FFFFFF"/>
                </a:solidFill>
                <a:latin typeface="Montserrat Light" pitchFamily="2" charset="0"/>
              </a:rPr>
              <a:t>GPS </a:t>
            </a:r>
            <a:r>
              <a:rPr lang="fr-FR" sz="1600" dirty="0" err="1">
                <a:solidFill>
                  <a:srgbClr val="FFFFFF"/>
                </a:solidFill>
                <a:latin typeface="Montserrat Light" pitchFamily="2" charset="0"/>
              </a:rPr>
              <a:t>moving</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map</a:t>
            </a:r>
            <a:endParaRPr lang="fr-FR" sz="1600" dirty="0">
              <a:latin typeface="Montserrat Light" pitchFamily="2" charset="0"/>
            </a:endParaRPr>
          </a:p>
          <a:p>
            <a:pPr marL="742950" lvl="1" indent="-285750">
              <a:buFont typeface="Arial" panose="020B0604020202020204" pitchFamily="34" charset="0"/>
              <a:buChar char="•"/>
            </a:pPr>
            <a:r>
              <a:rPr lang="fr-FR" sz="1600" dirty="0">
                <a:latin typeface="Montserrat Light" pitchFamily="2" charset="0"/>
              </a:rPr>
              <a:t>Extension Données Aéronautiques Européennes et Mondiales</a:t>
            </a:r>
          </a:p>
          <a:p>
            <a:pPr marL="742950" lvl="1" indent="-285750">
              <a:buFont typeface="Arial" panose="020B0604020202020204" pitchFamily="34" charset="0"/>
              <a:buChar char="•"/>
            </a:pPr>
            <a:r>
              <a:rPr lang="fr-FR" sz="1600" dirty="0">
                <a:latin typeface="Montserrat Light" pitchFamily="2" charset="0"/>
              </a:rPr>
              <a:t>Gestion Avancée des Escales de Ravitaillement</a:t>
            </a:r>
          </a:p>
          <a:p>
            <a:pPr marL="742950" lvl="1" indent="-285750">
              <a:buFont typeface="Arial" panose="020B0604020202020204" pitchFamily="34" charset="0"/>
              <a:buChar char="•"/>
            </a:pPr>
            <a:r>
              <a:rPr lang="fr-FR" sz="1600" dirty="0">
                <a:latin typeface="Montserrat Light" pitchFamily="2" charset="0"/>
              </a:rPr>
              <a:t>Support Hélicoptère et ULM et planneurs</a:t>
            </a:r>
          </a:p>
          <a:p>
            <a:pPr marL="742950" lvl="1" indent="-285750">
              <a:buFont typeface="Arial" panose="020B0604020202020204" pitchFamily="34" charset="0"/>
              <a:buChar char="•"/>
            </a:pPr>
            <a:r>
              <a:rPr lang="fr-FR" sz="1600" dirty="0">
                <a:latin typeface="Montserrat Light" pitchFamily="2" charset="0"/>
              </a:rPr>
              <a:t>Génération Plans de Vol Officiels</a:t>
            </a:r>
            <a:endParaRPr lang="fr-FR" sz="1600" dirty="0">
              <a:solidFill>
                <a:srgbClr val="93163C"/>
              </a:solidFill>
              <a:latin typeface="Montserrat Light" pitchFamily="2" charset="0"/>
            </a:endParaRPr>
          </a:p>
          <a:p>
            <a:endParaRPr lang="fr-FR" sz="3200" b="1" noProof="0" dirty="0">
              <a:solidFill>
                <a:srgbClr val="93163C"/>
              </a:solidFill>
            </a:endParaRPr>
          </a:p>
        </p:txBody>
      </p:sp>
    </p:spTree>
    <p:extLst>
      <p:ext uri="{BB962C8B-B14F-4D97-AF65-F5344CB8AC3E}">
        <p14:creationId xmlns:p14="http://schemas.microsoft.com/office/powerpoint/2010/main" val="1193445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363D0-7CAE-B47B-9617-E89550DBF20A}"/>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2852E20F-19EC-BC14-901F-A9AC7CB97A83}"/>
              </a:ext>
            </a:extLst>
          </p:cNvPr>
          <p:cNvSpPr txBox="1"/>
          <p:nvPr/>
        </p:nvSpPr>
        <p:spPr>
          <a:xfrm>
            <a:off x="1055440" y="548680"/>
            <a:ext cx="10081120" cy="5904656"/>
          </a:xfrm>
          <a:prstGeom prst="rect">
            <a:avLst/>
          </a:prstGeom>
          <a:noFill/>
        </p:spPr>
        <p:txBody>
          <a:bodyPr vert="horz" wrap="square" rtlCol="0">
            <a:noAutofit/>
          </a:bodyPr>
          <a:lstStyle/>
          <a:p>
            <a:pPr algn="ctr"/>
            <a:r>
              <a:rPr lang="fr-FR" sz="2000" dirty="0" err="1">
                <a:solidFill>
                  <a:srgbClr val="FFC000"/>
                </a:solidFill>
                <a:latin typeface="Termina Medium" panose="00000600000000000000" pitchFamily="50" charset="0"/>
              </a:rPr>
              <a:t>Alflight</a:t>
            </a:r>
            <a:endParaRPr lang="fr-FR" sz="2000" dirty="0">
              <a:solidFill>
                <a:srgbClr val="FFC000"/>
              </a:solidFill>
              <a:latin typeface="Termina Medium" panose="00000600000000000000" pitchFamily="50" charset="0"/>
            </a:endParaRPr>
          </a:p>
          <a:p>
            <a:pPr algn="ctr"/>
            <a:r>
              <a:rPr lang="fr-FR" sz="2000" dirty="0">
                <a:solidFill>
                  <a:srgbClr val="FFC000"/>
                </a:solidFill>
                <a:latin typeface="Termina Medium" panose="00000600000000000000" pitchFamily="50" charset="0"/>
              </a:rPr>
              <a:t>Besoin Technique et Savoir-Faire</a:t>
            </a:r>
          </a:p>
          <a:p>
            <a:endParaRPr lang="fr-FR" sz="2000" dirty="0">
              <a:solidFill>
                <a:srgbClr val="FFC000"/>
              </a:solidFill>
              <a:latin typeface="Termina Medium" panose="00000600000000000000" pitchFamily="50" charset="0"/>
            </a:endParaRPr>
          </a:p>
          <a:p>
            <a:pPr marL="342900" indent="-342900">
              <a:buFont typeface="Arial" panose="020B0604020202020204" pitchFamily="34" charset="0"/>
              <a:buChar char="•"/>
            </a:pPr>
            <a:r>
              <a:rPr lang="fr-FR" sz="1600" dirty="0">
                <a:solidFill>
                  <a:srgbClr val="FFC000"/>
                </a:solidFill>
                <a:latin typeface="Montserrat Light" pitchFamily="2" charset="0"/>
              </a:rPr>
              <a:t>Instructeur de Vol VFR/IFR</a:t>
            </a:r>
            <a:r>
              <a:rPr lang="fr-FR" sz="1600" dirty="0">
                <a:solidFill>
                  <a:srgbClr val="FFFFFF"/>
                </a:solidFill>
                <a:latin typeface="Montserrat Light" pitchFamily="2" charset="0"/>
              </a:rPr>
              <a:t>: vérifier la justesse des raisonnements, de la règlementation </a:t>
            </a:r>
          </a:p>
          <a:p>
            <a:pPr marL="342900" indent="-342900">
              <a:buFont typeface="Arial" panose="020B0604020202020204" pitchFamily="34" charset="0"/>
              <a:buChar char="•"/>
            </a:pPr>
            <a:r>
              <a:rPr lang="fr-FR" sz="1600" dirty="0">
                <a:solidFill>
                  <a:srgbClr val="FFC000"/>
                </a:solidFill>
                <a:latin typeface="Montserrat Light" pitchFamily="2" charset="0"/>
              </a:rPr>
              <a:t>Programmeurs niveau ingénieur</a:t>
            </a:r>
            <a:endParaRPr lang="fr-FR" sz="1600" dirty="0">
              <a:solidFill>
                <a:srgbClr val="FFFFFF"/>
              </a:solidFill>
              <a:latin typeface="Montserrat Light" pitchFamily="2" charset="0"/>
            </a:endParaRPr>
          </a:p>
          <a:p>
            <a:pPr marL="800100" lvl="1" indent="-342900">
              <a:buFont typeface="Arial" panose="020B0604020202020204" pitchFamily="34" charset="0"/>
              <a:buChar char="•"/>
            </a:pPr>
            <a:r>
              <a:rPr lang="fr-FR" sz="1600" dirty="0">
                <a:solidFill>
                  <a:srgbClr val="FFFFFF"/>
                </a:solidFill>
                <a:latin typeface="Montserrat Light" pitchFamily="2" charset="0"/>
              </a:rPr>
              <a:t>Idéalement ayant déjà travaillé sur des projets aéronautiques ou pilote eux </a:t>
            </a:r>
            <a:r>
              <a:rPr lang="fr-FR" sz="1600" dirty="0" err="1">
                <a:solidFill>
                  <a:srgbClr val="FFFFFF"/>
                </a:solidFill>
                <a:latin typeface="Montserrat Light" pitchFamily="2" charset="0"/>
              </a:rPr>
              <a:t>meme</a:t>
            </a:r>
            <a:endParaRPr lang="fr-FR" sz="1600" dirty="0">
              <a:solidFill>
                <a:srgbClr val="FFFFFF"/>
              </a:solidFill>
              <a:latin typeface="Montserrat Light" pitchFamily="2" charset="0"/>
            </a:endParaRPr>
          </a:p>
          <a:p>
            <a:pPr marL="800100" lvl="1" indent="-342900">
              <a:buFont typeface="Arial" panose="020B0604020202020204" pitchFamily="34" charset="0"/>
              <a:buChar char="•"/>
            </a:pPr>
            <a:r>
              <a:rPr lang="fr-FR" sz="1600" dirty="0">
                <a:solidFill>
                  <a:srgbClr val="FFFFFF"/>
                </a:solidFill>
                <a:latin typeface="Montserrat Light" pitchFamily="2" charset="0"/>
              </a:rPr>
              <a:t>Management du risque qualité</a:t>
            </a:r>
          </a:p>
          <a:p>
            <a:pPr marL="800100" lvl="1" indent="-342900">
              <a:buFont typeface="Arial" panose="020B0604020202020204" pitchFamily="34" charset="0"/>
              <a:buChar char="•"/>
            </a:pPr>
            <a:r>
              <a:rPr lang="fr-FR" sz="1600" dirty="0">
                <a:solidFill>
                  <a:srgbClr val="FFFFFF"/>
                </a:solidFill>
                <a:latin typeface="Montserrat Light" pitchFamily="2" charset="0"/>
              </a:rPr>
              <a:t>Sécurité de l’app</a:t>
            </a:r>
          </a:p>
          <a:p>
            <a:pPr marL="800100" lvl="1" indent="-342900">
              <a:buFont typeface="Arial" panose="020B0604020202020204" pitchFamily="34" charset="0"/>
              <a:buChar char="•"/>
            </a:pPr>
            <a:r>
              <a:rPr lang="fr-FR" sz="1600" dirty="0">
                <a:solidFill>
                  <a:srgbClr val="FFFFFF"/>
                </a:solidFill>
                <a:latin typeface="Montserrat Light" pitchFamily="2" charset="0"/>
              </a:rPr>
              <a:t>Révision et validation des méthode de calcule</a:t>
            </a:r>
          </a:p>
          <a:p>
            <a:pPr marL="800100" lvl="1" indent="-342900">
              <a:buFont typeface="Arial" panose="020B0604020202020204" pitchFamily="34" charset="0"/>
              <a:buChar char="•"/>
            </a:pPr>
            <a:r>
              <a:rPr lang="fr-FR" sz="1600" dirty="0">
                <a:solidFill>
                  <a:srgbClr val="FFFFFF"/>
                </a:solidFill>
                <a:latin typeface="Montserrat Light" pitchFamily="2" charset="0"/>
              </a:rPr>
              <a:t>Optimisation UI/UX</a:t>
            </a:r>
          </a:p>
          <a:p>
            <a:pPr marL="800100" lvl="1" indent="-342900">
              <a:buFont typeface="Arial" panose="020B0604020202020204" pitchFamily="34" charset="0"/>
              <a:buChar char="•"/>
            </a:pPr>
            <a:endParaRPr lang="fr-FR" sz="1600" dirty="0">
              <a:solidFill>
                <a:srgbClr val="FFFFFF"/>
              </a:solidFill>
              <a:latin typeface="Montserrat Light" pitchFamily="2" charset="0"/>
            </a:endParaRPr>
          </a:p>
          <a:p>
            <a:pPr algn="ctr"/>
            <a:r>
              <a:rPr lang="fr-FR" sz="2000" dirty="0">
                <a:solidFill>
                  <a:srgbClr val="FFC000"/>
                </a:solidFill>
                <a:latin typeface="Termina Medium" panose="00000600000000000000" pitchFamily="50" charset="0"/>
              </a:rPr>
              <a:t>Collaboration possible</a:t>
            </a:r>
          </a:p>
          <a:p>
            <a:pPr algn="ctr"/>
            <a:endParaRPr lang="fr-FR" sz="1600" dirty="0">
              <a:solidFill>
                <a:srgbClr val="FFC000"/>
              </a:solidFill>
              <a:latin typeface="Montserrat Light" pitchFamily="2" charset="0"/>
            </a:endParaRPr>
          </a:p>
          <a:p>
            <a:pPr indent="-285750">
              <a:buFont typeface="Arial" panose="020B0604020202020204" pitchFamily="34" charset="0"/>
              <a:buChar char="•"/>
              <a:defRPr sz="1800">
                <a:solidFill>
                  <a:srgbClr val="424242"/>
                </a:solidFill>
              </a:defRPr>
            </a:pPr>
            <a:r>
              <a:rPr lang="fr-FR" sz="1600" dirty="0">
                <a:solidFill>
                  <a:srgbClr val="FFC000"/>
                </a:solidFill>
                <a:latin typeface="Montserrat Light" pitchFamily="2" charset="0"/>
              </a:rPr>
              <a:t>Ecoles, clubs</a:t>
            </a:r>
            <a:r>
              <a:rPr lang="fr-FR" sz="1600" dirty="0">
                <a:solidFill>
                  <a:srgbClr val="FFFFFF"/>
                </a:solidFill>
                <a:latin typeface="Montserrat Light" pitchFamily="2" charset="0"/>
              </a:rPr>
              <a:t>: entrée des </a:t>
            </a:r>
            <a:r>
              <a:rPr lang="fr-FR" sz="1600" dirty="0" err="1">
                <a:solidFill>
                  <a:srgbClr val="FFFFFF"/>
                </a:solidFill>
                <a:latin typeface="Montserrat Light" pitchFamily="2" charset="0"/>
              </a:rPr>
              <a:t>manex</a:t>
            </a:r>
            <a:r>
              <a:rPr lang="fr-FR" sz="1600" dirty="0">
                <a:solidFill>
                  <a:srgbClr val="FFFFFF"/>
                </a:solidFill>
                <a:latin typeface="Montserrat Light" pitchFamily="2" charset="0"/>
              </a:rPr>
              <a:t>, et pub en contre partie (50 000+ aéronefs légers)</a:t>
            </a:r>
          </a:p>
          <a:p>
            <a:pPr indent="-285750">
              <a:buFont typeface="Arial" panose="020B0604020202020204" pitchFamily="34" charset="0"/>
              <a:buChar char="•"/>
              <a:defRPr sz="1800">
                <a:solidFill>
                  <a:srgbClr val="424242"/>
                </a:solidFill>
              </a:defRPr>
            </a:pPr>
            <a:r>
              <a:rPr lang="fr-FR" sz="1600" dirty="0">
                <a:solidFill>
                  <a:srgbClr val="FFC000"/>
                </a:solidFill>
                <a:latin typeface="Montserrat Light" pitchFamily="2" charset="0"/>
              </a:rPr>
              <a:t>Assureurs aviation</a:t>
            </a:r>
            <a:r>
              <a:rPr lang="fr-FR" sz="1600" dirty="0">
                <a:solidFill>
                  <a:srgbClr val="FFFFFF"/>
                </a:solidFill>
                <a:latin typeface="Montserrat Light" pitchFamily="2" charset="0"/>
              </a:rPr>
              <a:t>: consolidant les rapports de vol au format EASA</a:t>
            </a:r>
          </a:p>
          <a:p>
            <a:pPr indent="-285750">
              <a:buFont typeface="Arial" panose="020B0604020202020204" pitchFamily="34" charset="0"/>
              <a:buChar char="•"/>
              <a:defRPr sz="1800">
                <a:solidFill>
                  <a:srgbClr val="424242"/>
                </a:solidFill>
              </a:defRPr>
            </a:pPr>
            <a:r>
              <a:rPr lang="fr-FR" sz="1600" dirty="0">
                <a:solidFill>
                  <a:srgbClr val="FFC000"/>
                </a:solidFill>
                <a:latin typeface="Montserrat Light" pitchFamily="2" charset="0"/>
              </a:rPr>
              <a:t>Organisme d’Etat</a:t>
            </a:r>
            <a:r>
              <a:rPr lang="fr-FR" sz="1600" dirty="0">
                <a:solidFill>
                  <a:srgbClr val="FFFFFF"/>
                </a:solidFill>
                <a:latin typeface="Montserrat Light" pitchFamily="2" charset="0"/>
              </a:rPr>
              <a:t>: EASA, DGAC,… pour les certifications qualité </a:t>
            </a:r>
          </a:p>
          <a:p>
            <a:pPr indent="-285750">
              <a:buFont typeface="Arial" panose="020B0604020202020204" pitchFamily="34" charset="0"/>
              <a:buChar char="•"/>
              <a:defRPr sz="1800">
                <a:solidFill>
                  <a:srgbClr val="424242"/>
                </a:solidFill>
              </a:defRPr>
            </a:pPr>
            <a:r>
              <a:rPr lang="fr-FR" sz="1600" dirty="0">
                <a:solidFill>
                  <a:srgbClr val="FFC000"/>
                </a:solidFill>
                <a:latin typeface="Montserrat Light" pitchFamily="2" charset="0"/>
              </a:rPr>
              <a:t>Constructeurs</a:t>
            </a:r>
            <a:r>
              <a:rPr lang="fr-FR" sz="1600" dirty="0">
                <a:solidFill>
                  <a:srgbClr val="FFFFFF"/>
                </a:solidFill>
                <a:latin typeface="Montserrat Light" pitchFamily="2" charset="0"/>
              </a:rPr>
              <a:t>: entrée de performances</a:t>
            </a:r>
          </a:p>
          <a:p>
            <a:pPr indent="-285750">
              <a:buFont typeface="Arial" panose="020B0604020202020204" pitchFamily="34" charset="0"/>
              <a:buChar char="•"/>
              <a:defRPr sz="1800">
                <a:solidFill>
                  <a:srgbClr val="424242"/>
                </a:solidFill>
              </a:defRPr>
            </a:pPr>
            <a:r>
              <a:rPr lang="fr-FR" sz="1600" dirty="0">
                <a:solidFill>
                  <a:srgbClr val="FFC000"/>
                </a:solidFill>
                <a:latin typeface="Montserrat Light" pitchFamily="2" charset="0"/>
              </a:rPr>
              <a:t>Garmin</a:t>
            </a:r>
            <a:r>
              <a:rPr lang="fr-FR" sz="1600" dirty="0">
                <a:solidFill>
                  <a:srgbClr val="FFFFFF"/>
                </a:solidFill>
                <a:latin typeface="Montserrat Light" pitchFamily="2" charset="0"/>
              </a:rPr>
              <a:t> – Via API ou collaboration pour voyage interactif</a:t>
            </a:r>
          </a:p>
        </p:txBody>
      </p:sp>
    </p:spTree>
    <p:extLst>
      <p:ext uri="{BB962C8B-B14F-4D97-AF65-F5344CB8AC3E}">
        <p14:creationId xmlns:p14="http://schemas.microsoft.com/office/powerpoint/2010/main" val="70016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3E47051-9CDA-43CB-4EA5-61E8967888DA}"/>
              </a:ext>
            </a:extLst>
          </p:cNvPr>
          <p:cNvSpPr txBox="1"/>
          <p:nvPr/>
        </p:nvSpPr>
        <p:spPr>
          <a:xfrm>
            <a:off x="1055440" y="548680"/>
            <a:ext cx="10153128" cy="5760640"/>
          </a:xfrm>
          <a:prstGeom prst="rect">
            <a:avLst/>
          </a:prstGeom>
          <a:noFill/>
        </p:spPr>
        <p:txBody>
          <a:bodyPr vert="horz" wrap="square" rtlCol="0">
            <a:noAutofit/>
          </a:bodyPr>
          <a:lstStyle/>
          <a:p>
            <a:pPr algn="ctr"/>
            <a:r>
              <a:rPr lang="fr-FR" sz="2000" noProof="0" dirty="0" err="1">
                <a:solidFill>
                  <a:srgbClr val="FFC000"/>
                </a:solidFill>
                <a:latin typeface="Termina Medium" panose="00000600000000000000" pitchFamily="50" charset="0"/>
              </a:rPr>
              <a:t>Alflight</a:t>
            </a:r>
            <a:endParaRPr lang="fr-FR" sz="2000" noProof="0" dirty="0">
              <a:solidFill>
                <a:srgbClr val="FFC000"/>
              </a:solidFill>
              <a:latin typeface="Termina Medium" panose="00000600000000000000" pitchFamily="50" charset="0"/>
            </a:endParaRPr>
          </a:p>
          <a:p>
            <a:pPr algn="ctr"/>
            <a:r>
              <a:rPr lang="fr-FR" sz="2000" noProof="0" dirty="0">
                <a:solidFill>
                  <a:srgbClr val="FFC000"/>
                </a:solidFill>
                <a:latin typeface="Termina Medium" panose="00000600000000000000" pitchFamily="50" charset="0"/>
              </a:rPr>
              <a:t>Marketing</a:t>
            </a:r>
            <a:endParaRPr lang="fr-FR" sz="1600" dirty="0">
              <a:solidFill>
                <a:srgbClr val="FFFFFF"/>
              </a:solidFill>
              <a:latin typeface="Montserrat Light" pitchFamily="2" charset="0"/>
            </a:endParaRPr>
          </a:p>
          <a:p>
            <a:pPr marL="285750" indent="-285750" fontAlgn="ctr">
              <a:buFont typeface="Arial" panose="020B0604020202020204" pitchFamily="34" charset="0"/>
              <a:buChar char="•"/>
            </a:pPr>
            <a:r>
              <a:rPr lang="fr-FR" sz="1600" dirty="0">
                <a:solidFill>
                  <a:srgbClr val="FFFFFF"/>
                </a:solidFill>
                <a:latin typeface="Montserrat Light" pitchFamily="2" charset="0"/>
              </a:rPr>
              <a:t>POSITIONNEMENT: </a:t>
            </a:r>
          </a:p>
          <a:p>
            <a:pPr marL="742950" lvl="1" indent="-285750" fontAlgn="ctr">
              <a:buFont typeface="Arial" panose="020B0604020202020204" pitchFamily="34" charset="0"/>
              <a:buChar char="•"/>
            </a:pPr>
            <a:r>
              <a:rPr lang="fr-FR" sz="1600" dirty="0">
                <a:solidFill>
                  <a:srgbClr val="FFFFFF"/>
                </a:solidFill>
                <a:latin typeface="Montserrat Light" pitchFamily="2" charset="0"/>
              </a:rPr>
              <a:t>Leader préparation vol VFR en Europe</a:t>
            </a:r>
          </a:p>
          <a:p>
            <a:pPr marL="742950" lvl="1" indent="-285750" fontAlgn="ctr">
              <a:buFont typeface="Arial" panose="020B0604020202020204" pitchFamily="34" charset="0"/>
              <a:buChar char="•"/>
            </a:pPr>
            <a:r>
              <a:rPr lang="fr-FR" sz="1600" dirty="0">
                <a:solidFill>
                  <a:srgbClr val="FFFFFF"/>
                </a:solidFill>
                <a:latin typeface="Montserrat Light" pitchFamily="2" charset="0"/>
              </a:rPr>
              <a:t>Focus: initiale: Pré-vol et briefing (pas d’utilisation </a:t>
            </a:r>
            <a:r>
              <a:rPr lang="fr-FR" sz="1600" dirty="0" err="1">
                <a:solidFill>
                  <a:srgbClr val="FFFFFF"/>
                </a:solidFill>
                <a:latin typeface="Montserrat Light" pitchFamily="2" charset="0"/>
              </a:rPr>
              <a:t>inflight</a:t>
            </a:r>
            <a:r>
              <a:rPr lang="fr-FR" sz="1600" dirty="0">
                <a:solidFill>
                  <a:srgbClr val="FFFFFF"/>
                </a:solidFill>
                <a:latin typeface="Montserrat Light" pitchFamily="2" charset="0"/>
              </a:rPr>
              <a:t>)</a:t>
            </a:r>
          </a:p>
          <a:p>
            <a:pPr marL="285750" indent="-285750" fontAlgn="ctr">
              <a:buFont typeface="Arial" panose="020B0604020202020204" pitchFamily="34" charset="0"/>
              <a:buChar char="•"/>
            </a:pPr>
            <a:endParaRPr lang="fr-FR" sz="1600" dirty="0">
              <a:solidFill>
                <a:srgbClr val="FFFFFF"/>
              </a:solidFill>
              <a:latin typeface="Montserrat Light" pitchFamily="2" charset="0"/>
            </a:endParaRPr>
          </a:p>
          <a:p>
            <a:pPr indent="-285750" fontAlgn="ctr">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MARCHE ADRESSABLE:</a:t>
            </a:r>
          </a:p>
          <a:p>
            <a:pPr lvl="1" indent="-285750" fontAlgn="ctr">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Pilotes privés Europe: 220 000 (40000 France)</a:t>
            </a:r>
          </a:p>
          <a:p>
            <a:pPr lvl="1" indent="-285750" fontAlgn="ctr">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Pilotes actifs: ~100 000</a:t>
            </a:r>
          </a:p>
          <a:p>
            <a:pPr lvl="1" indent="-285750" fontAlgn="ctr">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Cible: 5 000 pilotes An 1</a:t>
            </a:r>
          </a:p>
          <a:p>
            <a:pPr>
              <a:defRPr sz="1600">
                <a:solidFill>
                  <a:srgbClr val="424242"/>
                </a:solidFill>
              </a:defRPr>
            </a:pPr>
            <a:endParaRPr lang="fr-FR" sz="1600" dirty="0">
              <a:solidFill>
                <a:srgbClr val="FFFFFF"/>
              </a:solidFill>
              <a:latin typeface="Montserrat Light" pitchFamily="2" charset="0"/>
            </a:endParaRPr>
          </a:p>
          <a:p>
            <a:pPr marL="285750" indent="-28575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PROPOSITION DE VALEUR UNIQUE:</a:t>
            </a:r>
          </a:p>
          <a:p>
            <a:pPr marL="742950" lvl="1" indent="-28575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Seul </a:t>
            </a:r>
            <a:r>
              <a:rPr lang="fr-FR" sz="1600" dirty="0" err="1">
                <a:solidFill>
                  <a:srgbClr val="FFFFFF"/>
                </a:solidFill>
                <a:latin typeface="Montserrat Light" pitchFamily="2" charset="0"/>
              </a:rPr>
              <a:t>wizard</a:t>
            </a:r>
            <a:r>
              <a:rPr lang="fr-FR" sz="1600" dirty="0">
                <a:solidFill>
                  <a:srgbClr val="FFFFFF"/>
                </a:solidFill>
                <a:latin typeface="Montserrat Light" pitchFamily="2" charset="0"/>
              </a:rPr>
              <a:t> 8 </a:t>
            </a:r>
            <a:r>
              <a:rPr lang="fr-FR" sz="1600" dirty="0" err="1">
                <a:solidFill>
                  <a:srgbClr val="FFFFFF"/>
                </a:solidFill>
                <a:latin typeface="Montserrat Light" pitchFamily="2" charset="0"/>
              </a:rPr>
              <a:t>etapes</a:t>
            </a:r>
            <a:r>
              <a:rPr lang="fr-FR" sz="1600" dirty="0">
                <a:solidFill>
                  <a:srgbClr val="FFFFFF"/>
                </a:solidFill>
                <a:latin typeface="Montserrat Light" pitchFamily="2" charset="0"/>
              </a:rPr>
              <a:t> du marche</a:t>
            </a:r>
          </a:p>
          <a:p>
            <a:pPr marL="742950" lvl="1" indent="-285750">
              <a:buFont typeface="Arial" panose="020B0604020202020204" pitchFamily="34" charset="0"/>
              <a:buChar char="•"/>
              <a:defRPr sz="1600">
                <a:solidFill>
                  <a:srgbClr val="424242"/>
                </a:solidFill>
              </a:defRPr>
            </a:pPr>
            <a:r>
              <a:rPr lang="fr-FR" sz="1600" dirty="0" err="1">
                <a:solidFill>
                  <a:srgbClr val="FFFFFF"/>
                </a:solidFill>
                <a:latin typeface="Montserrat Light" pitchFamily="2" charset="0"/>
              </a:rPr>
              <a:t>Alternates</a:t>
            </a:r>
            <a:r>
              <a:rPr lang="fr-FR" sz="1600" dirty="0">
                <a:solidFill>
                  <a:srgbClr val="FFFFFF"/>
                </a:solidFill>
                <a:latin typeface="Montserrat Light" pitchFamily="2" charset="0"/>
              </a:rPr>
              <a:t> IA avec </a:t>
            </a:r>
            <a:r>
              <a:rPr lang="fr-FR" sz="1600" dirty="0" err="1">
                <a:solidFill>
                  <a:srgbClr val="FFFFFF"/>
                </a:solidFill>
                <a:latin typeface="Montserrat Light" pitchFamily="2" charset="0"/>
              </a:rPr>
              <a:t>scoring</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multicriteres</a:t>
            </a:r>
            <a:endParaRPr lang="fr-FR" sz="1600" dirty="0">
              <a:solidFill>
                <a:srgbClr val="FFFFFF"/>
              </a:solidFill>
              <a:latin typeface="Montserrat Light" pitchFamily="2" charset="0"/>
            </a:endParaRPr>
          </a:p>
          <a:p>
            <a:pPr marL="742950" lvl="1" indent="-28575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Calculs performances </a:t>
            </a:r>
            <a:r>
              <a:rPr lang="fr-FR" sz="1600" dirty="0" err="1">
                <a:solidFill>
                  <a:srgbClr val="FFFFFF"/>
                </a:solidFill>
                <a:latin typeface="Montserrat Light" pitchFamily="2" charset="0"/>
              </a:rPr>
              <a:t>integres</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meteo</a:t>
            </a:r>
            <a:endParaRPr lang="fr-FR" sz="1600" dirty="0">
              <a:solidFill>
                <a:srgbClr val="FFFFFF"/>
              </a:solidFill>
              <a:latin typeface="Montserrat Light" pitchFamily="2" charset="0"/>
            </a:endParaRPr>
          </a:p>
          <a:p>
            <a:pPr fontAlgn="ctr"/>
            <a:endParaRPr lang="fr-FR" sz="1600" dirty="0">
              <a:solidFill>
                <a:srgbClr val="424242"/>
              </a:solidFill>
              <a:latin typeface="Montserrat Light" pitchFamily="2" charset="0"/>
            </a:endParaRPr>
          </a:p>
          <a:p>
            <a:pPr marL="285750" indent="-285750">
              <a:buFont typeface="Arial" panose="020B0604020202020204" pitchFamily="34" charset="0"/>
              <a:buChar char="•"/>
            </a:pPr>
            <a:r>
              <a:rPr lang="fr-FR" sz="1600" dirty="0">
                <a:latin typeface="Montserrat Light" pitchFamily="2" charset="0"/>
              </a:rPr>
              <a:t>Marché fragmenté: opportunité de consolidation</a:t>
            </a:r>
          </a:p>
          <a:p>
            <a:pPr marL="285750" indent="-285750">
              <a:buFont typeface="Arial" panose="020B0604020202020204" pitchFamily="34" charset="0"/>
              <a:buChar char="•"/>
            </a:pPr>
            <a:r>
              <a:rPr lang="fr-FR" sz="1600" dirty="0">
                <a:latin typeface="Montserrat Light" pitchFamily="2" charset="0"/>
              </a:rPr>
              <a:t>Tendance: digitalisation croissante des cockpits</a:t>
            </a:r>
          </a:p>
          <a:p>
            <a:pPr marL="285750" indent="-285750">
              <a:buFont typeface="Arial" panose="020B0604020202020204" pitchFamily="34" charset="0"/>
              <a:buChar char="•"/>
            </a:pPr>
            <a:r>
              <a:rPr lang="fr-FR" sz="1600" dirty="0">
                <a:latin typeface="Montserrat Light" pitchFamily="2" charset="0"/>
              </a:rPr>
              <a:t>Réglementation EASA pousse vers outils conformes et uniformisé</a:t>
            </a:r>
          </a:p>
          <a:p>
            <a:pPr marL="285750" indent="-285750">
              <a:buFont typeface="Arial" panose="020B0604020202020204" pitchFamily="34" charset="0"/>
              <a:buChar char="•"/>
            </a:pPr>
            <a:r>
              <a:rPr lang="fr-FR" sz="1600" dirty="0">
                <a:latin typeface="Montserrat Light" pitchFamily="2" charset="0"/>
              </a:rPr>
              <a:t>Aéro-clubs cherchent solutions modernes et abordables</a:t>
            </a:r>
          </a:p>
          <a:p>
            <a:pPr marL="285750" indent="-285750">
              <a:buFont typeface="Arial" panose="020B0604020202020204" pitchFamily="34" charset="0"/>
              <a:buChar char="•"/>
            </a:pPr>
            <a:endParaRPr lang="fr-FR" sz="1600" dirty="0">
              <a:latin typeface="Montserrat Light" pitchFamily="2" charset="0"/>
            </a:endParaRPr>
          </a:p>
          <a:p>
            <a:pPr algn="ctr"/>
            <a:r>
              <a:rPr lang="fr-FR" sz="1600" dirty="0">
                <a:solidFill>
                  <a:srgbClr val="FFC000"/>
                </a:solidFill>
                <a:latin typeface="Termina Medium" panose="00000600000000000000" pitchFamily="50" charset="0"/>
              </a:rPr>
              <a:t>OBJECTIF: 5% pénétration marche</a:t>
            </a:r>
          </a:p>
          <a:p>
            <a:pPr algn="ctr"/>
            <a:r>
              <a:rPr lang="fr-FR" sz="1600" dirty="0">
                <a:solidFill>
                  <a:srgbClr val="FFC000"/>
                </a:solidFill>
                <a:latin typeface="Termina Medium" panose="00000600000000000000" pitchFamily="50" charset="0"/>
              </a:rPr>
              <a:t>11 000 utilisateurs payants A1</a:t>
            </a:r>
          </a:p>
          <a:p>
            <a:pPr algn="ctr" fontAlgn="ctr"/>
            <a:endParaRPr lang="fr-FR" sz="2000" dirty="0">
              <a:solidFill>
                <a:srgbClr val="FFC000"/>
              </a:solidFill>
              <a:latin typeface="Termina Medium" panose="00000600000000000000" pitchFamily="50" charset="0"/>
            </a:endParaRPr>
          </a:p>
        </p:txBody>
      </p:sp>
      <p:graphicFrame>
        <p:nvGraphicFramePr>
          <p:cNvPr id="6" name="Graphique 5">
            <a:extLst>
              <a:ext uri="{FF2B5EF4-FFF2-40B4-BE49-F238E27FC236}">
                <a16:creationId xmlns:a16="http://schemas.microsoft.com/office/drawing/2014/main" id="{2D0FD155-818C-AFB6-3C3C-BC3D4984CA33}"/>
              </a:ext>
            </a:extLst>
          </p:cNvPr>
          <p:cNvGraphicFramePr>
            <a:graphicFrameLocks noChangeAspect="1"/>
          </p:cNvGraphicFramePr>
          <p:nvPr>
            <p:extLst>
              <p:ext uri="{D42A27DB-BD31-4B8C-83A1-F6EECF244321}">
                <p14:modId xmlns:p14="http://schemas.microsoft.com/office/powerpoint/2010/main" val="2630188765"/>
              </p:ext>
            </p:extLst>
          </p:nvPr>
        </p:nvGraphicFramePr>
        <p:xfrm>
          <a:off x="8040216" y="1340768"/>
          <a:ext cx="3600400" cy="3600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2185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A3AE8-29ED-5B49-2418-02EF8E73A6F9}"/>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A2AA9D68-980A-0B10-3CC8-855A1ACA8C51}"/>
              </a:ext>
            </a:extLst>
          </p:cNvPr>
          <p:cNvSpPr txBox="1"/>
          <p:nvPr/>
        </p:nvSpPr>
        <p:spPr>
          <a:xfrm>
            <a:off x="1055440" y="548679"/>
            <a:ext cx="10801200" cy="5832649"/>
          </a:xfrm>
          <a:prstGeom prst="rect">
            <a:avLst/>
          </a:prstGeom>
          <a:noFill/>
        </p:spPr>
        <p:txBody>
          <a:bodyPr vert="horz" rtlCol="0">
            <a:noAutofit/>
          </a:bodyPr>
          <a:lstStyle/>
          <a:p>
            <a:pPr algn="ctr"/>
            <a:r>
              <a:rPr lang="fr-FR" sz="2000" dirty="0" err="1">
                <a:solidFill>
                  <a:srgbClr val="FFC000"/>
                </a:solidFill>
                <a:latin typeface="Termina Medium" panose="00000600000000000000" pitchFamily="50" charset="0"/>
              </a:rPr>
              <a:t>Alflight</a:t>
            </a:r>
            <a:endParaRPr lang="fr-FR" sz="2000" dirty="0">
              <a:solidFill>
                <a:srgbClr val="FFC000"/>
              </a:solidFill>
              <a:latin typeface="Termina Medium" panose="00000600000000000000" pitchFamily="50" charset="0"/>
            </a:endParaRPr>
          </a:p>
          <a:p>
            <a:pPr algn="ctr"/>
            <a:r>
              <a:rPr lang="fr-FR" sz="2000" dirty="0">
                <a:solidFill>
                  <a:srgbClr val="FFC000"/>
                </a:solidFill>
                <a:latin typeface="Termina Medium" panose="00000600000000000000" pitchFamily="50" charset="0"/>
              </a:rPr>
              <a:t>MARKETING et Model Eco</a:t>
            </a:r>
          </a:p>
          <a:p>
            <a:endParaRPr lang="fr-FR" sz="2000" dirty="0">
              <a:solidFill>
                <a:srgbClr val="FFC000"/>
              </a:solidFill>
              <a:latin typeface="Termina Medium" panose="00000600000000000000" pitchFamily="50" charset="0"/>
            </a:endParaRPr>
          </a:p>
          <a:p>
            <a:pPr marL="457200" indent="-457200">
              <a:buFont typeface="Arial" panose="020B0604020202020204" pitchFamily="34" charset="0"/>
              <a:buChar char="•"/>
            </a:pPr>
            <a:r>
              <a:rPr lang="fr-FR" sz="1600" dirty="0">
                <a:solidFill>
                  <a:srgbClr val="FFFFFF"/>
                </a:solidFill>
                <a:latin typeface="Montserrat Light" pitchFamily="2" charset="0"/>
              </a:rPr>
              <a:t>Vecteur de Communication</a:t>
            </a:r>
          </a:p>
          <a:p>
            <a:pPr marL="914400" lvl="1" indent="-457200">
              <a:buFont typeface="Arial" panose="020B0604020202020204" pitchFamily="34" charset="0"/>
              <a:buChar char="•"/>
            </a:pPr>
            <a:r>
              <a:rPr lang="fr-FR" sz="1600" dirty="0">
                <a:solidFill>
                  <a:srgbClr val="FFFFFF"/>
                </a:solidFill>
                <a:latin typeface="Montserrat Light" pitchFamily="2" charset="0"/>
              </a:rPr>
              <a:t>An 1 : Bouche a oreille -&gt; vecteur majeur, </a:t>
            </a:r>
            <a:r>
              <a:rPr lang="fr-FR" sz="1600" dirty="0" err="1">
                <a:solidFill>
                  <a:srgbClr val="FFFFFF"/>
                </a:solidFill>
                <a:latin typeface="Montserrat Light" pitchFamily="2" charset="0"/>
              </a:rPr>
              <a:t>aero-clubs</a:t>
            </a:r>
            <a:r>
              <a:rPr lang="fr-FR" sz="1600" dirty="0">
                <a:solidFill>
                  <a:srgbClr val="FFFFFF"/>
                </a:solidFill>
                <a:latin typeface="Montserrat Light" pitchFamily="2" charset="0"/>
              </a:rPr>
              <a:t>, réseaux sociaux</a:t>
            </a:r>
          </a:p>
          <a:p>
            <a:pPr marL="914400" lvl="1" indent="-457200">
              <a:buFont typeface="Arial" panose="020B0604020202020204" pitchFamily="34" charset="0"/>
              <a:buChar char="•"/>
            </a:pPr>
            <a:r>
              <a:rPr lang="fr-FR" sz="1600" dirty="0">
                <a:solidFill>
                  <a:srgbClr val="FFFFFF"/>
                </a:solidFill>
                <a:latin typeface="Montserrat Light" pitchFamily="2" charset="0"/>
              </a:rPr>
              <a:t>An 2 </a:t>
            </a:r>
            <a:r>
              <a:rPr lang="fr-FR" sz="1600" dirty="0" err="1">
                <a:solidFill>
                  <a:srgbClr val="FFFFFF"/>
                </a:solidFill>
                <a:latin typeface="Montserrat Light" pitchFamily="2" charset="0"/>
              </a:rPr>
              <a:t>Sponso</a:t>
            </a:r>
            <a:r>
              <a:rPr lang="fr-FR" sz="1600" dirty="0">
                <a:solidFill>
                  <a:srgbClr val="FFFFFF"/>
                </a:solidFill>
                <a:latin typeface="Montserrat Light" pitchFamily="2" charset="0"/>
              </a:rPr>
              <a:t> avec les </a:t>
            </a:r>
            <a:r>
              <a:rPr lang="fr-FR" sz="1600" dirty="0" err="1">
                <a:solidFill>
                  <a:srgbClr val="FFFFFF"/>
                </a:solidFill>
                <a:latin typeface="Montserrat Light" pitchFamily="2" charset="0"/>
              </a:rPr>
              <a:t>youtuber</a:t>
            </a:r>
            <a:r>
              <a:rPr lang="fr-FR" sz="1600" dirty="0">
                <a:solidFill>
                  <a:srgbClr val="FFFFFF"/>
                </a:solidFill>
                <a:latin typeface="Montserrat Light" pitchFamily="2" charset="0"/>
              </a:rPr>
              <a:t> et </a:t>
            </a:r>
            <a:r>
              <a:rPr lang="fr-FR" sz="1600" dirty="0" err="1">
                <a:solidFill>
                  <a:srgbClr val="FFFFFF"/>
                </a:solidFill>
                <a:latin typeface="Montserrat Light" pitchFamily="2" charset="0"/>
              </a:rPr>
              <a:t>instagrameur</a:t>
            </a:r>
            <a:r>
              <a:rPr lang="fr-FR" sz="1600" dirty="0">
                <a:solidFill>
                  <a:srgbClr val="FFFFFF"/>
                </a:solidFill>
                <a:latin typeface="Montserrat Light" pitchFamily="2" charset="0"/>
              </a:rPr>
              <a:t> FR de l’astronomie et le l’aviation (optionnelle)</a:t>
            </a:r>
          </a:p>
          <a:p>
            <a:pPr marL="914400" lvl="1" indent="-457200">
              <a:buFont typeface="Arial" panose="020B0604020202020204" pitchFamily="34" charset="0"/>
              <a:buChar char="•"/>
            </a:pPr>
            <a:r>
              <a:rPr lang="fr-FR" sz="1600" dirty="0">
                <a:solidFill>
                  <a:srgbClr val="FFFFFF"/>
                </a:solidFill>
                <a:latin typeface="Montserrat Light" pitchFamily="2" charset="0"/>
              </a:rPr>
              <a:t>An 3: Expansion internationale</a:t>
            </a:r>
          </a:p>
          <a:p>
            <a:pPr marL="914400" lvl="1" indent="-457200">
              <a:buFont typeface="Arial" panose="020B0604020202020204" pitchFamily="34" charset="0"/>
              <a:buChar char="•"/>
            </a:pPr>
            <a:endParaRPr lang="fr-FR" sz="1600" dirty="0">
              <a:solidFill>
                <a:srgbClr val="FFFFFF"/>
              </a:solidFill>
              <a:latin typeface="Montserrat Light" pitchFamily="2" charset="0"/>
            </a:endParaRPr>
          </a:p>
          <a:p>
            <a:pPr marL="457200" indent="-457200">
              <a:buFont typeface="Arial" panose="020B0604020202020204" pitchFamily="34" charset="0"/>
              <a:buChar char="•"/>
            </a:pPr>
            <a:r>
              <a:rPr lang="fr-FR" sz="1600" dirty="0">
                <a:solidFill>
                  <a:srgbClr val="FFFFFF"/>
                </a:solidFill>
                <a:latin typeface="Montserrat Light" pitchFamily="2" charset="0"/>
              </a:rPr>
              <a:t>Version essaie: 1 premiers vols gratuits pour faire un test</a:t>
            </a:r>
          </a:p>
          <a:p>
            <a:pPr marL="457200" indent="-457200">
              <a:spcAft>
                <a:spcPts val="800"/>
              </a:spcAft>
              <a:buFont typeface="Arial" panose="020B0604020202020204" pitchFamily="34" charset="0"/>
              <a:buChar char="•"/>
              <a:defRPr sz="1600">
                <a:solidFill>
                  <a:srgbClr val="424242"/>
                </a:solidFill>
              </a:defRPr>
            </a:pPr>
            <a:endParaRPr lang="fr-FR" sz="1600" dirty="0">
              <a:solidFill>
                <a:srgbClr val="FFFFFF"/>
              </a:solidFill>
              <a:latin typeface="Montserrat Light" pitchFamily="2" charset="0"/>
            </a:endParaRPr>
          </a:p>
          <a:p>
            <a:pPr marL="457200" indent="-45720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INVESTISSEMENT REQUIS: ~ 80000 EUR (dev, </a:t>
            </a:r>
            <a:r>
              <a:rPr lang="fr-FR" sz="1600" dirty="0" err="1">
                <a:solidFill>
                  <a:srgbClr val="FFFFFF"/>
                </a:solidFill>
                <a:latin typeface="Montserrat Light" pitchFamily="2" charset="0"/>
              </a:rPr>
              <a:t>legal</a:t>
            </a:r>
            <a:r>
              <a:rPr lang="fr-FR" sz="1600" dirty="0">
                <a:solidFill>
                  <a:srgbClr val="FFFFFF"/>
                </a:solidFill>
                <a:latin typeface="Montserrat Light" pitchFamily="2" charset="0"/>
              </a:rPr>
              <a:t>, divers)</a:t>
            </a:r>
          </a:p>
          <a:p>
            <a:pPr marL="914400" lvl="1" indent="-45720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COUTS RECURRENTS: 50-150 EUR/mois selon trafic</a:t>
            </a:r>
          </a:p>
          <a:p>
            <a:pPr marL="914400" lvl="1" indent="-45720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TARIFICATION: 99 EUR/an</a:t>
            </a:r>
          </a:p>
          <a:p>
            <a:pPr marL="457200" indent="-457200">
              <a:buFont typeface="Arial" panose="020B0604020202020204" pitchFamily="34" charset="0"/>
              <a:buChar char="•"/>
              <a:defRPr sz="1600">
                <a:solidFill>
                  <a:srgbClr val="424242"/>
                </a:solidFill>
              </a:defRPr>
            </a:pPr>
            <a:endParaRPr lang="fr-FR" sz="1600" dirty="0">
              <a:solidFill>
                <a:srgbClr val="FFFFFF"/>
              </a:solidFill>
              <a:latin typeface="Montserrat Light" pitchFamily="2" charset="0"/>
            </a:endParaRPr>
          </a:p>
          <a:p>
            <a:pPr marL="457200" indent="-457200">
              <a:buFont typeface="Arial" panose="020B0604020202020204" pitchFamily="34" charset="0"/>
              <a:buChar char="•"/>
              <a:defRPr sz="1600">
                <a:solidFill>
                  <a:srgbClr val="424242"/>
                </a:solidFill>
              </a:defRPr>
            </a:pPr>
            <a:r>
              <a:rPr lang="fr-FR" sz="1600" dirty="0">
                <a:solidFill>
                  <a:srgbClr val="FFFFFF"/>
                </a:solidFill>
                <a:latin typeface="Montserrat Light" pitchFamily="2" charset="0"/>
              </a:rPr>
              <a:t>BREAK-EVEN: ~850 abonnés (an1)</a:t>
            </a:r>
          </a:p>
          <a:p>
            <a:endParaRPr lang="fr-FR" sz="3200" b="1" noProof="0" dirty="0">
              <a:solidFill>
                <a:srgbClr val="93163C"/>
              </a:solidFill>
            </a:endParaRPr>
          </a:p>
        </p:txBody>
      </p:sp>
    </p:spTree>
    <p:extLst>
      <p:ext uri="{BB962C8B-B14F-4D97-AF65-F5344CB8AC3E}">
        <p14:creationId xmlns:p14="http://schemas.microsoft.com/office/powerpoint/2010/main" val="299707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CD9FD-1EB4-ADF2-4ACA-D7A159120CE7}"/>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554AEB9A-4D02-6E12-2D92-1F4137A32E62}"/>
              </a:ext>
            </a:extLst>
          </p:cNvPr>
          <p:cNvSpPr txBox="1"/>
          <p:nvPr/>
        </p:nvSpPr>
        <p:spPr>
          <a:xfrm>
            <a:off x="635000" y="381000"/>
            <a:ext cx="10922000" cy="4955203"/>
          </a:xfrm>
          <a:prstGeom prst="rect">
            <a:avLst/>
          </a:prstGeom>
          <a:noFill/>
        </p:spPr>
        <p:txBody>
          <a:bodyPr vert="horz" rtlCol="0">
            <a:spAutoFit/>
          </a:bodyPr>
          <a:lstStyle/>
          <a:p>
            <a:pPr algn="ctr"/>
            <a:r>
              <a:rPr lang="fr-FR" sz="2000" dirty="0" err="1">
                <a:solidFill>
                  <a:srgbClr val="FFC000"/>
                </a:solidFill>
                <a:latin typeface="Termina Medium" panose="00000600000000000000" pitchFamily="50" charset="0"/>
              </a:rPr>
              <a:t>Alflight</a:t>
            </a:r>
            <a:endParaRPr lang="fr-FR" sz="2000" dirty="0">
              <a:solidFill>
                <a:srgbClr val="FFC000"/>
              </a:solidFill>
              <a:latin typeface="Termina Medium" panose="00000600000000000000" pitchFamily="50" charset="0"/>
            </a:endParaRPr>
          </a:p>
          <a:p>
            <a:pPr algn="ctr"/>
            <a:r>
              <a:rPr lang="fr-FR" sz="2000" dirty="0">
                <a:solidFill>
                  <a:srgbClr val="FFFFFF"/>
                </a:solidFill>
                <a:latin typeface="Termina Medium" panose="00000600000000000000" pitchFamily="50" charset="0"/>
              </a:rPr>
              <a:t>Cesar Le Messager</a:t>
            </a:r>
          </a:p>
          <a:p>
            <a:endParaRPr lang="fr-FR" sz="2000" dirty="0">
              <a:solidFill>
                <a:srgbClr val="FFC000"/>
              </a:solidFill>
              <a:latin typeface="Termina Medium" panose="00000600000000000000" pitchFamily="50" charset="0"/>
            </a:endParaRPr>
          </a:p>
          <a:p>
            <a:pPr algn="ctr"/>
            <a:r>
              <a:rPr lang="fr-FR" sz="1600" dirty="0">
                <a:solidFill>
                  <a:srgbClr val="FFC000"/>
                </a:solidFill>
                <a:latin typeface="Montserrat Light" pitchFamily="2" charset="0"/>
              </a:rPr>
              <a:t>Diplôme</a:t>
            </a:r>
          </a:p>
          <a:p>
            <a:pPr algn="ctr"/>
            <a:r>
              <a:rPr lang="fr-FR" sz="1600" dirty="0">
                <a:solidFill>
                  <a:srgbClr val="FFFFFF"/>
                </a:solidFill>
                <a:latin typeface="Montserrat Light" pitchFamily="2" charset="0"/>
              </a:rPr>
              <a:t>EDHEC – Finance et Stratégie d’entreprise</a:t>
            </a:r>
          </a:p>
          <a:p>
            <a:pPr algn="ctr"/>
            <a:r>
              <a:rPr lang="fr-FR" sz="1600" dirty="0" err="1">
                <a:solidFill>
                  <a:srgbClr val="FFFFFF"/>
                </a:solidFill>
                <a:latin typeface="Montserrat Light" pitchFamily="2" charset="0"/>
              </a:rPr>
              <a:t>Unistra</a:t>
            </a:r>
            <a:r>
              <a:rPr lang="fr-FR" sz="1600" dirty="0">
                <a:solidFill>
                  <a:srgbClr val="FFFFFF"/>
                </a:solidFill>
                <a:latin typeface="Montserrat Light" pitchFamily="2" charset="0"/>
              </a:rPr>
              <a:t> – M2 - Production, Logistique et Maintenance industrielle</a:t>
            </a:r>
          </a:p>
          <a:p>
            <a:pPr algn="ctr"/>
            <a:r>
              <a:rPr lang="fr-FR" sz="1600" dirty="0">
                <a:solidFill>
                  <a:srgbClr val="FFFFFF"/>
                </a:solidFill>
                <a:latin typeface="Montserrat Light" pitchFamily="2" charset="0"/>
              </a:rPr>
              <a:t>M2 - Gestion de projets et Management Innovant</a:t>
            </a:r>
          </a:p>
          <a:p>
            <a:pPr algn="ctr"/>
            <a:endParaRPr lang="fr-FR" sz="1600" dirty="0">
              <a:solidFill>
                <a:srgbClr val="FFFFFF"/>
              </a:solidFill>
              <a:latin typeface="Montserrat Light" pitchFamily="2" charset="0"/>
            </a:endParaRPr>
          </a:p>
          <a:p>
            <a:pPr algn="ctr"/>
            <a:r>
              <a:rPr lang="fr-FR" sz="1600" dirty="0">
                <a:solidFill>
                  <a:srgbClr val="FFC000"/>
                </a:solidFill>
                <a:latin typeface="Montserrat Light" pitchFamily="2" charset="0"/>
              </a:rPr>
              <a:t>Expériences</a:t>
            </a:r>
            <a:endParaRPr lang="fr-FR" sz="1600" dirty="0">
              <a:solidFill>
                <a:srgbClr val="FFFFFF"/>
              </a:solidFill>
              <a:latin typeface="Montserrat Light" pitchFamily="2" charset="0"/>
            </a:endParaRPr>
          </a:p>
          <a:p>
            <a:pPr algn="ctr"/>
            <a:r>
              <a:rPr lang="fr-FR" sz="1600" dirty="0">
                <a:solidFill>
                  <a:srgbClr val="FFFFFF"/>
                </a:solidFill>
                <a:latin typeface="Montserrat Light" pitchFamily="2" charset="0"/>
              </a:rPr>
              <a:t>Direction de maintenance</a:t>
            </a:r>
          </a:p>
          <a:p>
            <a:pPr algn="ctr"/>
            <a:r>
              <a:rPr lang="fr-FR" sz="1600" dirty="0">
                <a:solidFill>
                  <a:srgbClr val="FFFFFF"/>
                </a:solidFill>
                <a:latin typeface="Montserrat Light" pitchFamily="2" charset="0"/>
              </a:rPr>
              <a:t>Direction Logistique</a:t>
            </a:r>
          </a:p>
          <a:p>
            <a:pPr algn="ctr"/>
            <a:r>
              <a:rPr lang="fr-FR" sz="1600" dirty="0">
                <a:solidFill>
                  <a:srgbClr val="FFFFFF"/>
                </a:solidFill>
                <a:latin typeface="Montserrat Light" pitchFamily="2" charset="0"/>
              </a:rPr>
              <a:t>Direction Hygiène et Sécurité</a:t>
            </a:r>
          </a:p>
          <a:p>
            <a:pPr algn="ctr"/>
            <a:r>
              <a:rPr lang="fr-FR" sz="1600" dirty="0">
                <a:solidFill>
                  <a:srgbClr val="FFFFFF"/>
                </a:solidFill>
                <a:latin typeface="Montserrat Light" pitchFamily="2" charset="0"/>
              </a:rPr>
              <a:t>Direction Exécutive</a:t>
            </a:r>
          </a:p>
          <a:p>
            <a:pPr algn="ctr"/>
            <a:endParaRPr lang="fr-FR" sz="1600" dirty="0">
              <a:solidFill>
                <a:srgbClr val="FFFFFF"/>
              </a:solidFill>
              <a:latin typeface="Montserrat Light" pitchFamily="2" charset="0"/>
            </a:endParaRPr>
          </a:p>
          <a:p>
            <a:pPr algn="ctr"/>
            <a:r>
              <a:rPr lang="fr-FR" sz="1600" dirty="0">
                <a:solidFill>
                  <a:srgbClr val="FFC000"/>
                </a:solidFill>
                <a:latin typeface="Montserrat Light" pitchFamily="2" charset="0"/>
              </a:rPr>
              <a:t>Certification</a:t>
            </a:r>
            <a:r>
              <a:rPr lang="fr-FR" sz="1600" dirty="0">
                <a:solidFill>
                  <a:srgbClr val="FFFFFF"/>
                </a:solidFill>
                <a:latin typeface="Montserrat Light" pitchFamily="2" charset="0"/>
              </a:rPr>
              <a:t> </a:t>
            </a:r>
          </a:p>
          <a:p>
            <a:pPr algn="ctr"/>
            <a:r>
              <a:rPr lang="fr-FR" sz="1600" dirty="0">
                <a:solidFill>
                  <a:srgbClr val="FFFFFF"/>
                </a:solidFill>
                <a:latin typeface="Montserrat Light" pitchFamily="2" charset="0"/>
              </a:rPr>
              <a:t>IA, VBA, Google entreprise, </a:t>
            </a:r>
            <a:r>
              <a:rPr lang="fr-FR" sz="1600" dirty="0" err="1">
                <a:solidFill>
                  <a:srgbClr val="FFFFFF"/>
                </a:solidFill>
                <a:latin typeface="Montserrat Light" pitchFamily="2" charset="0"/>
              </a:rPr>
              <a:t>Unity</a:t>
            </a:r>
            <a:r>
              <a:rPr lang="fr-FR" sz="1600" dirty="0">
                <a:solidFill>
                  <a:srgbClr val="FFFFFF"/>
                </a:solidFill>
                <a:latin typeface="Montserrat Light" pitchFamily="2" charset="0"/>
              </a:rPr>
              <a:t>, </a:t>
            </a:r>
            <a:r>
              <a:rPr lang="fr-FR" sz="1600" dirty="0" err="1">
                <a:solidFill>
                  <a:srgbClr val="FFFFFF"/>
                </a:solidFill>
                <a:latin typeface="Montserrat Light" pitchFamily="2" charset="0"/>
              </a:rPr>
              <a:t>general</a:t>
            </a:r>
            <a:r>
              <a:rPr lang="fr-FR" sz="1600" dirty="0">
                <a:solidFill>
                  <a:srgbClr val="FFFFFF"/>
                </a:solidFill>
                <a:latin typeface="Montserrat Light" pitchFamily="2" charset="0"/>
              </a:rPr>
              <a:t> Design, Lean 6Sigma</a:t>
            </a:r>
          </a:p>
          <a:p>
            <a:pPr algn="ctr"/>
            <a:endParaRPr lang="fr-FR" sz="1600" dirty="0">
              <a:solidFill>
                <a:srgbClr val="FFFFFF"/>
              </a:solidFill>
              <a:latin typeface="Montserrat Light" pitchFamily="2" charset="0"/>
            </a:endParaRPr>
          </a:p>
          <a:p>
            <a:pPr algn="ctr"/>
            <a:r>
              <a:rPr lang="fr-FR" sz="1600" dirty="0">
                <a:solidFill>
                  <a:srgbClr val="FFC000"/>
                </a:solidFill>
                <a:latin typeface="Montserrat Light" pitchFamily="2" charset="0"/>
              </a:rPr>
              <a:t>Passion</a:t>
            </a:r>
          </a:p>
          <a:p>
            <a:pPr algn="ctr"/>
            <a:r>
              <a:rPr lang="fr-FR" sz="1600" dirty="0">
                <a:solidFill>
                  <a:srgbClr val="FFFFFF"/>
                </a:solidFill>
                <a:latin typeface="Montserrat Light" pitchFamily="2" charset="0"/>
              </a:rPr>
              <a:t>Pilote d'avion – PPL/SEP – Pianiste - Tireur Sportif - Warhammer 40k - Lecture, Histoire</a:t>
            </a:r>
          </a:p>
        </p:txBody>
      </p:sp>
    </p:spTree>
    <p:extLst>
      <p:ext uri="{BB962C8B-B14F-4D97-AF65-F5344CB8AC3E}">
        <p14:creationId xmlns:p14="http://schemas.microsoft.com/office/powerpoint/2010/main" val="2611520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1440A-811A-2D50-549C-75129B9C8928}"/>
            </a:ext>
          </a:extLst>
        </p:cNvPr>
        <p:cNvGrpSpPr/>
        <p:nvPr/>
      </p:nvGrpSpPr>
      <p:grpSpPr>
        <a:xfrm>
          <a:off x="0" y="0"/>
          <a:ext cx="0" cy="0"/>
          <a:chOff x="0" y="0"/>
          <a:chExt cx="0" cy="0"/>
        </a:xfrm>
      </p:grpSpPr>
      <p:pic>
        <p:nvPicPr>
          <p:cNvPr id="6" name="Image 5" descr="Une image contenant texte, affiche, symbole, logo&#10;&#10;Le contenu généré par l’IA peut être incorrect.">
            <a:extLst>
              <a:ext uri="{FF2B5EF4-FFF2-40B4-BE49-F238E27FC236}">
                <a16:creationId xmlns:a16="http://schemas.microsoft.com/office/drawing/2014/main" id="{1DFEC3E2-0FF7-82B4-0C1A-C5DE74B0C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231" y="1363798"/>
            <a:ext cx="3891537" cy="4130404"/>
          </a:xfrm>
          <a:prstGeom prst="rect">
            <a:avLst/>
          </a:prstGeom>
          <a:solidFill>
            <a:srgbClr val="282828"/>
          </a:solidFill>
          <a:ln>
            <a:noFill/>
          </a:ln>
        </p:spPr>
      </p:pic>
    </p:spTree>
    <p:extLst>
      <p:ext uri="{BB962C8B-B14F-4D97-AF65-F5344CB8AC3E}">
        <p14:creationId xmlns:p14="http://schemas.microsoft.com/office/powerpoint/2010/main" val="3392108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A6BD-F1A3-3AC6-63BF-D9E86AC3388A}"/>
            </a:ext>
          </a:extLst>
        </p:cNvPr>
        <p:cNvGrpSpPr/>
        <p:nvPr/>
      </p:nvGrpSpPr>
      <p:grpSpPr>
        <a:xfrm>
          <a:off x="0" y="0"/>
          <a:ext cx="0" cy="0"/>
          <a:chOff x="0" y="0"/>
          <a:chExt cx="0" cy="0"/>
        </a:xfrm>
      </p:grpSpPr>
      <p:pic>
        <p:nvPicPr>
          <p:cNvPr id="27" name="Image 26" descr="Une image contenant carte, texte, atlas&#10;&#10;Le contenu généré par l’IA peut être incorrect.">
            <a:extLst>
              <a:ext uri="{FF2B5EF4-FFF2-40B4-BE49-F238E27FC236}">
                <a16:creationId xmlns:a16="http://schemas.microsoft.com/office/drawing/2014/main" id="{F44A2AC6-E9DA-7C76-2DF9-1AC2AF723CF4}"/>
              </a:ext>
            </a:extLst>
          </p:cNvPr>
          <p:cNvPicPr>
            <a:picLocks noChangeAspect="1"/>
          </p:cNvPicPr>
          <p:nvPr/>
        </p:nvPicPr>
        <p:blipFill>
          <a:blip r:embed="rId2">
            <a:extLst>
              <a:ext uri="{28A0092B-C50C-407E-A947-70E740481C1C}">
                <a14:useLocalDpi xmlns:a14="http://schemas.microsoft.com/office/drawing/2010/main" val="0"/>
              </a:ext>
            </a:extLst>
          </a:blip>
          <a:srcRect t="5184" b="2050"/>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
        <p:nvSpPr>
          <p:cNvPr id="28" name="Ellipse 27">
            <a:extLst>
              <a:ext uri="{FF2B5EF4-FFF2-40B4-BE49-F238E27FC236}">
                <a16:creationId xmlns:a16="http://schemas.microsoft.com/office/drawing/2014/main" id="{819CAF3E-EF37-1CBB-A549-1092FFDF893C}"/>
              </a:ext>
            </a:extLst>
          </p:cNvPr>
          <p:cNvSpPr/>
          <p:nvPr/>
        </p:nvSpPr>
        <p:spPr>
          <a:xfrm>
            <a:off x="2209800" y="655320"/>
            <a:ext cx="335280" cy="3124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36" name="Rectangle : coins arrondis 35">
            <a:extLst>
              <a:ext uri="{FF2B5EF4-FFF2-40B4-BE49-F238E27FC236}">
                <a16:creationId xmlns:a16="http://schemas.microsoft.com/office/drawing/2014/main" id="{3B034086-F47E-D196-2459-92B00985EDF5}"/>
              </a:ext>
            </a:extLst>
          </p:cNvPr>
          <p:cNvSpPr/>
          <p:nvPr/>
        </p:nvSpPr>
        <p:spPr>
          <a:xfrm>
            <a:off x="2840032" y="1046323"/>
            <a:ext cx="860700" cy="1490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LFST</a:t>
            </a:r>
          </a:p>
        </p:txBody>
      </p:sp>
      <p:cxnSp>
        <p:nvCxnSpPr>
          <p:cNvPr id="41" name="Connecteur droit avec flèche 40">
            <a:extLst>
              <a:ext uri="{FF2B5EF4-FFF2-40B4-BE49-F238E27FC236}">
                <a16:creationId xmlns:a16="http://schemas.microsoft.com/office/drawing/2014/main" id="{79A8E85D-FEA1-2C3B-8705-AA0350629C33}"/>
              </a:ext>
            </a:extLst>
          </p:cNvPr>
          <p:cNvCxnSpPr>
            <a:cxnSpLocks/>
            <a:stCxn id="36" idx="1"/>
            <a:endCxn id="28" idx="5"/>
          </p:cNvCxnSpPr>
          <p:nvPr/>
        </p:nvCxnSpPr>
        <p:spPr>
          <a:xfrm flipH="1" flipV="1">
            <a:off x="2495979" y="921987"/>
            <a:ext cx="344053" cy="1988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Ellipse 49">
            <a:extLst>
              <a:ext uri="{FF2B5EF4-FFF2-40B4-BE49-F238E27FC236}">
                <a16:creationId xmlns:a16="http://schemas.microsoft.com/office/drawing/2014/main" id="{14B6BFDA-9E0D-5D3B-66FC-133E51A655F5}"/>
              </a:ext>
            </a:extLst>
          </p:cNvPr>
          <p:cNvSpPr/>
          <p:nvPr/>
        </p:nvSpPr>
        <p:spPr>
          <a:xfrm>
            <a:off x="1771650" y="4487400"/>
            <a:ext cx="335280" cy="3124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51" name="Ellipse 50">
            <a:extLst>
              <a:ext uri="{FF2B5EF4-FFF2-40B4-BE49-F238E27FC236}">
                <a16:creationId xmlns:a16="http://schemas.microsoft.com/office/drawing/2014/main" id="{3D430F69-6794-9AC9-2E1F-E304A9872136}"/>
              </a:ext>
            </a:extLst>
          </p:cNvPr>
          <p:cNvSpPr/>
          <p:nvPr/>
        </p:nvSpPr>
        <p:spPr>
          <a:xfrm>
            <a:off x="296545" y="4221335"/>
            <a:ext cx="335280" cy="3124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52" name="Rectangle : coins arrondis 51">
            <a:extLst>
              <a:ext uri="{FF2B5EF4-FFF2-40B4-BE49-F238E27FC236}">
                <a16:creationId xmlns:a16="http://schemas.microsoft.com/office/drawing/2014/main" id="{CEDBE9C2-5175-CD40-619A-5671479E0B89}"/>
              </a:ext>
            </a:extLst>
          </p:cNvPr>
          <p:cNvSpPr/>
          <p:nvPr/>
        </p:nvSpPr>
        <p:spPr>
          <a:xfrm>
            <a:off x="2367915" y="4799820"/>
            <a:ext cx="579443" cy="1490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NB</a:t>
            </a:r>
          </a:p>
        </p:txBody>
      </p:sp>
      <p:cxnSp>
        <p:nvCxnSpPr>
          <p:cNvPr id="53" name="Connecteur droit avec flèche 52">
            <a:extLst>
              <a:ext uri="{FF2B5EF4-FFF2-40B4-BE49-F238E27FC236}">
                <a16:creationId xmlns:a16="http://schemas.microsoft.com/office/drawing/2014/main" id="{A30FC7C7-9692-2CB3-65F8-40FD6A47580A}"/>
              </a:ext>
            </a:extLst>
          </p:cNvPr>
          <p:cNvCxnSpPr>
            <a:cxnSpLocks/>
            <a:stCxn id="52" idx="1"/>
            <a:endCxn id="50" idx="5"/>
          </p:cNvCxnSpPr>
          <p:nvPr/>
        </p:nvCxnSpPr>
        <p:spPr>
          <a:xfrm flipH="1" flipV="1">
            <a:off x="2057829" y="4754067"/>
            <a:ext cx="310086" cy="120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Rectangle : coins arrondis 56">
            <a:extLst>
              <a:ext uri="{FF2B5EF4-FFF2-40B4-BE49-F238E27FC236}">
                <a16:creationId xmlns:a16="http://schemas.microsoft.com/office/drawing/2014/main" id="{3ED0FD88-8FFA-1D34-330C-C3E8E4EC9BDC}"/>
              </a:ext>
            </a:extLst>
          </p:cNvPr>
          <p:cNvSpPr/>
          <p:nvPr/>
        </p:nvSpPr>
        <p:spPr>
          <a:xfrm>
            <a:off x="174463" y="4862505"/>
            <a:ext cx="579443" cy="1490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HK</a:t>
            </a:r>
          </a:p>
        </p:txBody>
      </p:sp>
      <p:cxnSp>
        <p:nvCxnSpPr>
          <p:cNvPr id="58" name="Connecteur droit avec flèche 57">
            <a:extLst>
              <a:ext uri="{FF2B5EF4-FFF2-40B4-BE49-F238E27FC236}">
                <a16:creationId xmlns:a16="http://schemas.microsoft.com/office/drawing/2014/main" id="{BBD5C351-6013-96E4-3943-2D3B22758730}"/>
              </a:ext>
            </a:extLst>
          </p:cNvPr>
          <p:cNvCxnSpPr>
            <a:cxnSpLocks/>
            <a:stCxn id="57" idx="0"/>
            <a:endCxn id="51" idx="4"/>
          </p:cNvCxnSpPr>
          <p:nvPr/>
        </p:nvCxnSpPr>
        <p:spPr>
          <a:xfrm flipV="1">
            <a:off x="464185" y="4533755"/>
            <a:ext cx="0" cy="328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ZoneTexte 60">
            <a:extLst>
              <a:ext uri="{FF2B5EF4-FFF2-40B4-BE49-F238E27FC236}">
                <a16:creationId xmlns:a16="http://schemas.microsoft.com/office/drawing/2014/main" id="{AD282965-D582-BA81-DEC5-0E5F6164D08B}"/>
              </a:ext>
            </a:extLst>
          </p:cNvPr>
          <p:cNvSpPr txBox="1"/>
          <p:nvPr/>
        </p:nvSpPr>
        <p:spPr>
          <a:xfrm>
            <a:off x="4665141" y="498380"/>
            <a:ext cx="7230314" cy="4450505"/>
          </a:xfrm>
          <a:prstGeom prst="rect">
            <a:avLst/>
          </a:prstGeom>
        </p:spPr>
        <p:txBody>
          <a:bodyPr vert="horz" lIns="91440" tIns="45720" rIns="91440" bIns="45720" rtlCol="0">
            <a:noAutofit/>
          </a:bodyPr>
          <a:lstStyle/>
          <a:p>
            <a:pPr lvl="0" algn="ctr"/>
            <a:r>
              <a:rPr lang="fr-FR" sz="2000" dirty="0">
                <a:solidFill>
                  <a:srgbClr val="FFC000"/>
                </a:solidFill>
                <a:latin typeface="Termina Medium" panose="00000600000000000000" pitchFamily="50" charset="0"/>
              </a:rPr>
              <a:t>Etape 1.1</a:t>
            </a:r>
          </a:p>
          <a:p>
            <a:pPr lvl="0" algn="ctr"/>
            <a:r>
              <a:rPr lang="fr-FR" sz="2000" dirty="0">
                <a:solidFill>
                  <a:srgbClr val="FFC000"/>
                </a:solidFill>
                <a:latin typeface="Termina Medium" panose="00000600000000000000" pitchFamily="50" charset="0"/>
              </a:rPr>
              <a:t>Identifier et Positionner les points sur la carte</a:t>
            </a:r>
          </a:p>
          <a:p>
            <a:pPr lvl="0" algn="ctr"/>
            <a:endParaRPr lang="fr-FR" sz="1600" dirty="0">
              <a:solidFill>
                <a:srgbClr val="FFC000"/>
              </a:solidFill>
              <a:latin typeface="Termina Medium" panose="00000600000000000000" pitchFamily="50" charset="0"/>
            </a:endParaRPr>
          </a:p>
          <a:p>
            <a:pPr marL="285750" lvl="0" indent="-285750">
              <a:buFont typeface="Arial" panose="020B0604020202020204" pitchFamily="34" charset="0"/>
              <a:buChar char="•"/>
            </a:pPr>
            <a:r>
              <a:rPr lang="fr-FR" sz="1600" dirty="0">
                <a:latin typeface="Montserrat Light" pitchFamily="2" charset="0"/>
              </a:rPr>
              <a:t>Navigation ou région connue – 2/3 minutes</a:t>
            </a:r>
          </a:p>
          <a:p>
            <a:pPr marL="285750" lvl="0" indent="-285750">
              <a:buFont typeface="Arial" panose="020B0604020202020204" pitchFamily="34" charset="0"/>
              <a:buChar char="•"/>
            </a:pPr>
            <a:r>
              <a:rPr lang="fr-FR" sz="1600" dirty="0">
                <a:latin typeface="Montserrat Light" pitchFamily="2" charset="0"/>
              </a:rPr>
              <a:t>Navigation  inconnu - 10-15minutes</a:t>
            </a:r>
          </a:p>
          <a:p>
            <a:pPr marL="285750" lvl="0" indent="-285750">
              <a:buFont typeface="Arial" panose="020B0604020202020204" pitchFamily="34" charset="0"/>
              <a:buChar char="•"/>
            </a:pPr>
            <a:r>
              <a:rPr lang="fr-FR" sz="1600" dirty="0">
                <a:latin typeface="Montserrat Light" pitchFamily="2" charset="0"/>
              </a:rPr>
              <a:t>Les points navigation</a:t>
            </a:r>
          </a:p>
          <a:p>
            <a:pPr marL="285750" lvl="0" indent="-285750">
              <a:buFont typeface="Arial" panose="020B0604020202020204" pitchFamily="34" charset="0"/>
              <a:buChar char="•"/>
            </a:pPr>
            <a:r>
              <a:rPr lang="fr-FR" sz="1600" dirty="0">
                <a:latin typeface="Montserrat Light" pitchFamily="2" charset="0"/>
              </a:rPr>
              <a:t>Les espaces et les point tournent</a:t>
            </a:r>
          </a:p>
          <a:p>
            <a:pPr lvl="0"/>
            <a:endParaRPr lang="fr-FR" sz="1600" dirty="0">
              <a:latin typeface="Montserrat Light" pitchFamily="2" charset="0"/>
            </a:endParaRPr>
          </a:p>
          <a:p>
            <a:pPr lvl="0" algn="ctr"/>
            <a:r>
              <a:rPr lang="fr-FR" sz="1600" dirty="0">
                <a:solidFill>
                  <a:srgbClr val="FFC000"/>
                </a:solidFill>
                <a:latin typeface="Montserrat Light" pitchFamily="2" charset="0"/>
              </a:rPr>
              <a:t>Si incompatibilité, reprend tout</a:t>
            </a:r>
          </a:p>
          <a:p>
            <a:pPr lvl="0"/>
            <a:endParaRPr lang="fr-FR" sz="1600" dirty="0">
              <a:latin typeface="Montserrat Light" pitchFamily="2" charset="0"/>
            </a:endParaRPr>
          </a:p>
          <a:p>
            <a:pPr lvl="0" algn="ct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lvl="0" indent="-285750">
              <a:buFont typeface="Arial" panose="020B0604020202020204" pitchFamily="34" charset="0"/>
              <a:buChar char="•"/>
            </a:pPr>
            <a:r>
              <a:rPr lang="fr-FR" sz="1600" dirty="0">
                <a:latin typeface="Montserrat Light" pitchFamily="2" charset="0"/>
              </a:rPr>
              <a:t>Liste de tout les aérodrome français</a:t>
            </a:r>
          </a:p>
          <a:p>
            <a:pPr marL="285750" lvl="0" indent="-285750">
              <a:buFont typeface="Arial" panose="020B0604020202020204" pitchFamily="34" charset="0"/>
              <a:buChar char="•"/>
            </a:pPr>
            <a:r>
              <a:rPr lang="fr-FR" sz="1600" dirty="0">
                <a:latin typeface="Montserrat Light" pitchFamily="2" charset="0"/>
              </a:rPr>
              <a:t>Point d’</a:t>
            </a:r>
            <a:r>
              <a:rPr lang="fr-FR" sz="1600" dirty="0" err="1">
                <a:latin typeface="Montserrat Light" pitchFamily="2" charset="0"/>
              </a:rPr>
              <a:t>interet</a:t>
            </a:r>
            <a:r>
              <a:rPr lang="fr-FR" sz="1600" dirty="0">
                <a:latin typeface="Montserrat Light" pitchFamily="2" charset="0"/>
              </a:rPr>
              <a:t> communautaire</a:t>
            </a:r>
          </a:p>
          <a:p>
            <a:pPr marL="285750" lvl="0" indent="-285750">
              <a:buFont typeface="Arial" panose="020B0604020202020204" pitchFamily="34" charset="0"/>
              <a:buChar char="•"/>
            </a:pPr>
            <a:r>
              <a:rPr lang="fr-FR" sz="1600" dirty="0">
                <a:latin typeface="Montserrat Light" pitchFamily="2" charset="0"/>
              </a:rPr>
              <a:t>Détermination de la trajectoire</a:t>
            </a:r>
          </a:p>
          <a:p>
            <a:pPr marL="285750" lvl="0" indent="-285750">
              <a:buFont typeface="Arial" panose="020B0604020202020204" pitchFamily="34" charset="0"/>
              <a:buChar char="•"/>
            </a:pPr>
            <a:r>
              <a:rPr lang="fr-FR" sz="1600" dirty="0">
                <a:latin typeface="Montserrat Light" pitchFamily="2" charset="0"/>
              </a:rPr>
              <a:t>Liste de tout les espace franchis en fonction des altitude prises</a:t>
            </a:r>
          </a:p>
        </p:txBody>
      </p:sp>
      <p:sp>
        <p:nvSpPr>
          <p:cNvPr id="62" name="Ellipse 61">
            <a:extLst>
              <a:ext uri="{FF2B5EF4-FFF2-40B4-BE49-F238E27FC236}">
                <a16:creationId xmlns:a16="http://schemas.microsoft.com/office/drawing/2014/main" id="{E3CE3CC5-FE29-ED03-26D8-97573A5F4544}"/>
              </a:ext>
            </a:extLst>
          </p:cNvPr>
          <p:cNvSpPr/>
          <p:nvPr/>
        </p:nvSpPr>
        <p:spPr>
          <a:xfrm>
            <a:off x="1513362" y="2273010"/>
            <a:ext cx="335280" cy="3124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noProof="0" dirty="0"/>
          </a:p>
        </p:txBody>
      </p:sp>
      <p:sp>
        <p:nvSpPr>
          <p:cNvPr id="63" name="Rectangle : coins arrondis 62">
            <a:extLst>
              <a:ext uri="{FF2B5EF4-FFF2-40B4-BE49-F238E27FC236}">
                <a16:creationId xmlns:a16="http://schemas.microsoft.com/office/drawing/2014/main" id="{978645E0-591F-1706-BD11-BD3FCA04C05B}"/>
              </a:ext>
            </a:extLst>
          </p:cNvPr>
          <p:cNvSpPr/>
          <p:nvPr/>
        </p:nvSpPr>
        <p:spPr>
          <a:xfrm>
            <a:off x="2126450" y="2583624"/>
            <a:ext cx="579443" cy="1490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noProof="0" dirty="0">
                <a:latin typeface="Termina Medium" panose="00000600000000000000" pitchFamily="50" charset="0"/>
              </a:rPr>
              <a:t>S</a:t>
            </a:r>
          </a:p>
        </p:txBody>
      </p:sp>
      <p:cxnSp>
        <p:nvCxnSpPr>
          <p:cNvPr id="64" name="Connecteur droit avec flèche 63">
            <a:extLst>
              <a:ext uri="{FF2B5EF4-FFF2-40B4-BE49-F238E27FC236}">
                <a16:creationId xmlns:a16="http://schemas.microsoft.com/office/drawing/2014/main" id="{CB4A995F-C735-3EB6-AF07-3BAC3B04623E}"/>
              </a:ext>
            </a:extLst>
          </p:cNvPr>
          <p:cNvCxnSpPr>
            <a:cxnSpLocks/>
            <a:stCxn id="63" idx="1"/>
            <a:endCxn id="62" idx="5"/>
          </p:cNvCxnSpPr>
          <p:nvPr/>
        </p:nvCxnSpPr>
        <p:spPr>
          <a:xfrm flipH="1" flipV="1">
            <a:off x="1799541" y="2539677"/>
            <a:ext cx="326909" cy="1184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7" name="Ellipse 66">
            <a:extLst>
              <a:ext uri="{FF2B5EF4-FFF2-40B4-BE49-F238E27FC236}">
                <a16:creationId xmlns:a16="http://schemas.microsoft.com/office/drawing/2014/main" id="{7D076B00-5EF6-3DB8-9041-F9E881A9FAA3}"/>
              </a:ext>
            </a:extLst>
          </p:cNvPr>
          <p:cNvSpPr/>
          <p:nvPr/>
        </p:nvSpPr>
        <p:spPr>
          <a:xfrm>
            <a:off x="934559" y="3894586"/>
            <a:ext cx="308243" cy="26666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68" name="Rectangle : coins arrondis 67">
            <a:extLst>
              <a:ext uri="{FF2B5EF4-FFF2-40B4-BE49-F238E27FC236}">
                <a16:creationId xmlns:a16="http://schemas.microsoft.com/office/drawing/2014/main" id="{C83303AC-36C3-61BC-07A7-9789EF8553BC}"/>
              </a:ext>
            </a:extLst>
          </p:cNvPr>
          <p:cNvSpPr/>
          <p:nvPr/>
        </p:nvSpPr>
        <p:spPr>
          <a:xfrm>
            <a:off x="1028923" y="3584813"/>
            <a:ext cx="875422" cy="1707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LFGA</a:t>
            </a:r>
          </a:p>
        </p:txBody>
      </p:sp>
      <p:cxnSp>
        <p:nvCxnSpPr>
          <p:cNvPr id="69" name="Connecteur droit avec flèche 68">
            <a:extLst>
              <a:ext uri="{FF2B5EF4-FFF2-40B4-BE49-F238E27FC236}">
                <a16:creationId xmlns:a16="http://schemas.microsoft.com/office/drawing/2014/main" id="{555361FF-CA9A-29A1-84B0-4EF4BECBAAB3}"/>
              </a:ext>
            </a:extLst>
          </p:cNvPr>
          <p:cNvCxnSpPr>
            <a:cxnSpLocks/>
            <a:stCxn id="68" idx="2"/>
            <a:endCxn id="67" idx="7"/>
          </p:cNvCxnSpPr>
          <p:nvPr/>
        </p:nvCxnSpPr>
        <p:spPr>
          <a:xfrm flipH="1">
            <a:off x="1197661" y="3755580"/>
            <a:ext cx="268973" cy="178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3" name="Signe de multiplication 72">
            <a:extLst>
              <a:ext uri="{FF2B5EF4-FFF2-40B4-BE49-F238E27FC236}">
                <a16:creationId xmlns:a16="http://schemas.microsoft.com/office/drawing/2014/main" id="{C2D68160-B580-499A-3A46-F76CB1044CBB}"/>
              </a:ext>
            </a:extLst>
          </p:cNvPr>
          <p:cNvSpPr/>
          <p:nvPr/>
        </p:nvSpPr>
        <p:spPr>
          <a:xfrm>
            <a:off x="2314575" y="5380401"/>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5" name="Signe de multiplication 74">
            <a:extLst>
              <a:ext uri="{FF2B5EF4-FFF2-40B4-BE49-F238E27FC236}">
                <a16:creationId xmlns:a16="http://schemas.microsoft.com/office/drawing/2014/main" id="{722CD533-EA7D-0957-2148-BFD573570467}"/>
              </a:ext>
            </a:extLst>
          </p:cNvPr>
          <p:cNvSpPr/>
          <p:nvPr/>
        </p:nvSpPr>
        <p:spPr>
          <a:xfrm>
            <a:off x="3198809" y="1846626"/>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6" name="Signe de multiplication 75">
            <a:extLst>
              <a:ext uri="{FF2B5EF4-FFF2-40B4-BE49-F238E27FC236}">
                <a16:creationId xmlns:a16="http://schemas.microsoft.com/office/drawing/2014/main" id="{8961F08C-756F-E83C-59B8-A8DD0E6E0DC6}"/>
              </a:ext>
            </a:extLst>
          </p:cNvPr>
          <p:cNvSpPr/>
          <p:nvPr/>
        </p:nvSpPr>
        <p:spPr>
          <a:xfrm>
            <a:off x="2877556" y="498380"/>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Ellipse 77">
            <a:extLst>
              <a:ext uri="{FF2B5EF4-FFF2-40B4-BE49-F238E27FC236}">
                <a16:creationId xmlns:a16="http://schemas.microsoft.com/office/drawing/2014/main" id="{360BC611-DC81-BFAF-6A16-756B162BE5FC}"/>
              </a:ext>
            </a:extLst>
          </p:cNvPr>
          <p:cNvSpPr/>
          <p:nvPr/>
        </p:nvSpPr>
        <p:spPr>
          <a:xfrm>
            <a:off x="1328371" y="6581944"/>
            <a:ext cx="335280" cy="3124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noProof="0" dirty="0"/>
          </a:p>
        </p:txBody>
      </p:sp>
      <p:cxnSp>
        <p:nvCxnSpPr>
          <p:cNvPr id="80" name="Connecteur droit avec flèche 79">
            <a:extLst>
              <a:ext uri="{FF2B5EF4-FFF2-40B4-BE49-F238E27FC236}">
                <a16:creationId xmlns:a16="http://schemas.microsoft.com/office/drawing/2014/main" id="{28486690-CB42-B2F4-9634-E49569BB5F63}"/>
              </a:ext>
            </a:extLst>
          </p:cNvPr>
          <p:cNvCxnSpPr>
            <a:stCxn id="28" idx="4"/>
            <a:endCxn id="62" idx="7"/>
          </p:cNvCxnSpPr>
          <p:nvPr/>
        </p:nvCxnSpPr>
        <p:spPr>
          <a:xfrm flipH="1">
            <a:off x="1799541" y="967740"/>
            <a:ext cx="577899" cy="1351023"/>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Connecteur droit avec flèche 80">
            <a:extLst>
              <a:ext uri="{FF2B5EF4-FFF2-40B4-BE49-F238E27FC236}">
                <a16:creationId xmlns:a16="http://schemas.microsoft.com/office/drawing/2014/main" id="{3D175A18-8697-16D8-C73B-38A813167055}"/>
              </a:ext>
            </a:extLst>
          </p:cNvPr>
          <p:cNvCxnSpPr>
            <a:cxnSpLocks/>
            <a:stCxn id="62" idx="4"/>
            <a:endCxn id="50" idx="0"/>
          </p:cNvCxnSpPr>
          <p:nvPr/>
        </p:nvCxnSpPr>
        <p:spPr>
          <a:xfrm>
            <a:off x="1681002" y="2585430"/>
            <a:ext cx="258288" cy="1901970"/>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eur droit avec flèche 83">
            <a:extLst>
              <a:ext uri="{FF2B5EF4-FFF2-40B4-BE49-F238E27FC236}">
                <a16:creationId xmlns:a16="http://schemas.microsoft.com/office/drawing/2014/main" id="{9D9094D9-B48F-77F3-97BD-6A6243321423}"/>
              </a:ext>
            </a:extLst>
          </p:cNvPr>
          <p:cNvCxnSpPr>
            <a:cxnSpLocks/>
            <a:stCxn id="50" idx="2"/>
            <a:endCxn id="51" idx="6"/>
          </p:cNvCxnSpPr>
          <p:nvPr/>
        </p:nvCxnSpPr>
        <p:spPr>
          <a:xfrm flipH="1" flipV="1">
            <a:off x="631825" y="4377545"/>
            <a:ext cx="1139825" cy="266065"/>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Connecteur droit avec flèche 87">
            <a:extLst>
              <a:ext uri="{FF2B5EF4-FFF2-40B4-BE49-F238E27FC236}">
                <a16:creationId xmlns:a16="http://schemas.microsoft.com/office/drawing/2014/main" id="{2C61ED1F-E0BF-B2BA-E37D-3188C11D461E}"/>
              </a:ext>
            </a:extLst>
          </p:cNvPr>
          <p:cNvCxnSpPr>
            <a:cxnSpLocks/>
            <a:stCxn id="51" idx="0"/>
            <a:endCxn id="62" idx="3"/>
          </p:cNvCxnSpPr>
          <p:nvPr/>
        </p:nvCxnSpPr>
        <p:spPr>
          <a:xfrm flipV="1">
            <a:off x="464185" y="2539677"/>
            <a:ext cx="1098278" cy="1681658"/>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ctangle 92">
            <a:extLst>
              <a:ext uri="{FF2B5EF4-FFF2-40B4-BE49-F238E27FC236}">
                <a16:creationId xmlns:a16="http://schemas.microsoft.com/office/drawing/2014/main" id="{8CB653FE-7663-D9AC-A011-1E8D871B0679}"/>
              </a:ext>
            </a:extLst>
          </p:cNvPr>
          <p:cNvSpPr/>
          <p:nvPr/>
        </p:nvSpPr>
        <p:spPr>
          <a:xfrm>
            <a:off x="1214276" y="2732689"/>
            <a:ext cx="625995" cy="3124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4" name="Rectangle 93">
            <a:extLst>
              <a:ext uri="{FF2B5EF4-FFF2-40B4-BE49-F238E27FC236}">
                <a16:creationId xmlns:a16="http://schemas.microsoft.com/office/drawing/2014/main" id="{3A4005D8-90BD-8A15-D7F2-A4355E8BA31B}"/>
              </a:ext>
            </a:extLst>
          </p:cNvPr>
          <p:cNvSpPr/>
          <p:nvPr/>
        </p:nvSpPr>
        <p:spPr>
          <a:xfrm>
            <a:off x="934559" y="4409295"/>
            <a:ext cx="625995" cy="3124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5" name="Rectangle 94">
            <a:extLst>
              <a:ext uri="{FF2B5EF4-FFF2-40B4-BE49-F238E27FC236}">
                <a16:creationId xmlns:a16="http://schemas.microsoft.com/office/drawing/2014/main" id="{5ABEC854-AFC3-5E64-17F8-42771F870180}"/>
              </a:ext>
            </a:extLst>
          </p:cNvPr>
          <p:cNvSpPr/>
          <p:nvPr/>
        </p:nvSpPr>
        <p:spPr>
          <a:xfrm>
            <a:off x="454660" y="3580165"/>
            <a:ext cx="528906" cy="3124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cxnSp>
        <p:nvCxnSpPr>
          <p:cNvPr id="99" name="Connecteur droit avec flèche 98">
            <a:extLst>
              <a:ext uri="{FF2B5EF4-FFF2-40B4-BE49-F238E27FC236}">
                <a16:creationId xmlns:a16="http://schemas.microsoft.com/office/drawing/2014/main" id="{A4B9B3CD-73A6-6DF1-F2D7-C12162D8B0C5}"/>
              </a:ext>
            </a:extLst>
          </p:cNvPr>
          <p:cNvCxnSpPr>
            <a:cxnSpLocks/>
          </p:cNvCxnSpPr>
          <p:nvPr/>
        </p:nvCxnSpPr>
        <p:spPr>
          <a:xfrm flipV="1">
            <a:off x="1214276" y="2622277"/>
            <a:ext cx="0" cy="447661"/>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necteur droit avec flèche 101">
            <a:extLst>
              <a:ext uri="{FF2B5EF4-FFF2-40B4-BE49-F238E27FC236}">
                <a16:creationId xmlns:a16="http://schemas.microsoft.com/office/drawing/2014/main" id="{857430CA-2396-764F-B782-7D2BDC8CD47D}"/>
              </a:ext>
            </a:extLst>
          </p:cNvPr>
          <p:cNvCxnSpPr>
            <a:cxnSpLocks/>
            <a:endCxn id="62" idx="3"/>
          </p:cNvCxnSpPr>
          <p:nvPr/>
        </p:nvCxnSpPr>
        <p:spPr>
          <a:xfrm flipV="1">
            <a:off x="1218877" y="2539677"/>
            <a:ext cx="343586" cy="151610"/>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1702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975DE-EA04-CFCB-0F98-66F79BA85A4B}"/>
            </a:ext>
          </a:extLst>
        </p:cNvPr>
        <p:cNvGrpSpPr/>
        <p:nvPr/>
      </p:nvGrpSpPr>
      <p:grpSpPr>
        <a:xfrm>
          <a:off x="0" y="0"/>
          <a:ext cx="0" cy="0"/>
          <a:chOff x="0" y="0"/>
          <a:chExt cx="0" cy="0"/>
        </a:xfrm>
      </p:grpSpPr>
      <p:pic>
        <p:nvPicPr>
          <p:cNvPr id="4" name="Image 3" descr="Une image contenant texte, capture d’écran, Police, nombre&#10;&#10;Le contenu généré par l’IA peut être incorrect.">
            <a:extLst>
              <a:ext uri="{FF2B5EF4-FFF2-40B4-BE49-F238E27FC236}">
                <a16:creationId xmlns:a16="http://schemas.microsoft.com/office/drawing/2014/main" id="{00E0E596-4B57-60CF-6C9B-D3D7254FC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358" y="0"/>
            <a:ext cx="5597607" cy="6858000"/>
          </a:xfrm>
          <a:prstGeom prst="rect">
            <a:avLst/>
          </a:prstGeom>
        </p:spPr>
      </p:pic>
      <p:sp>
        <p:nvSpPr>
          <p:cNvPr id="61" name="ZoneTexte 60">
            <a:extLst>
              <a:ext uri="{FF2B5EF4-FFF2-40B4-BE49-F238E27FC236}">
                <a16:creationId xmlns:a16="http://schemas.microsoft.com/office/drawing/2014/main" id="{002F8D04-ACEC-C4C2-5BF5-13353B62782C}"/>
              </a:ext>
            </a:extLst>
          </p:cNvPr>
          <p:cNvSpPr txBox="1"/>
          <p:nvPr/>
        </p:nvSpPr>
        <p:spPr>
          <a:xfrm>
            <a:off x="4655840" y="548680"/>
            <a:ext cx="7173157" cy="5042822"/>
          </a:xfrm>
          <a:prstGeom prst="rect">
            <a:avLst/>
          </a:prstGeom>
        </p:spPr>
        <p:txBody>
          <a:bodyPr vert="horz" lIns="91440" tIns="45720" rIns="91440" bIns="45720" rtlCol="0">
            <a:noAutofit/>
          </a:bodyPr>
          <a:lstStyle/>
          <a:p>
            <a:pPr algn="ctr">
              <a:lnSpc>
                <a:spcPct val="80000"/>
              </a:lnSpc>
              <a:spcAft>
                <a:spcPts val="600"/>
              </a:spcAft>
            </a:pPr>
            <a:endParaRPr lang="fr-FR" sz="1600" dirty="0">
              <a:solidFill>
                <a:srgbClr val="FFFFFF"/>
              </a:solidFill>
              <a:latin typeface="Montserrat Light" pitchFamily="2" charset="0"/>
            </a:endParaRPr>
          </a:p>
        </p:txBody>
      </p:sp>
      <p:sp>
        <p:nvSpPr>
          <p:cNvPr id="3" name="ZoneTexte 2">
            <a:extLst>
              <a:ext uri="{FF2B5EF4-FFF2-40B4-BE49-F238E27FC236}">
                <a16:creationId xmlns:a16="http://schemas.microsoft.com/office/drawing/2014/main" id="{A2436836-26D1-5B50-1B62-DBF4DA3FF43E}"/>
              </a:ext>
            </a:extLst>
          </p:cNvPr>
          <p:cNvSpPr txBox="1"/>
          <p:nvPr/>
        </p:nvSpPr>
        <p:spPr>
          <a:xfrm>
            <a:off x="4655839" y="550676"/>
            <a:ext cx="7173157" cy="4216539"/>
          </a:xfrm>
          <a:prstGeom prst="rect">
            <a:avLst/>
          </a:prstGeom>
          <a:noFill/>
        </p:spPr>
        <p:txBody>
          <a:bodyPr wrap="square">
            <a:spAutoFit/>
          </a:bodyPr>
          <a:lstStyle/>
          <a:p>
            <a:pPr algn="ctr">
              <a:buNone/>
            </a:pPr>
            <a: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t>Étape 1.2</a:t>
            </a:r>
            <a:b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br>
            <a:r>
              <a:rPr lang="fr-FR" sz="2000" dirty="0">
                <a:solidFill>
                  <a:srgbClr val="FFC000"/>
                </a:solidFill>
                <a:effectLst/>
                <a:latin typeface="Termina Medium" panose="00000600000000000000" pitchFamily="50" charset="0"/>
                <a:ea typeface="Aptos" panose="020B0004020202020204" pitchFamily="34" charset="0"/>
                <a:cs typeface="Arial" panose="020B0604020202020204" pitchFamily="34" charset="0"/>
              </a:rPr>
              <a:t>Vérifier les Espaces et les zones Restrictives</a:t>
            </a:r>
          </a:p>
          <a:p>
            <a:pPr algn="ctr">
              <a:buNone/>
            </a:pPr>
            <a:endParaRPr lang="fr-FR" sz="1600" dirty="0">
              <a:solidFill>
                <a:srgbClr val="FFC000"/>
              </a:solidFill>
              <a:effectLst/>
              <a:latin typeface="Termina Medium" panose="00000600000000000000" pitchFamily="50" charset="0"/>
              <a:ea typeface="Aptos" panose="020B0004020202020204" pitchFamily="34" charset="0"/>
              <a:cs typeface="Arial" panose="020B0604020202020204" pitchFamily="34" charset="0"/>
            </a:endParaRPr>
          </a:p>
          <a:p>
            <a:pPr marL="342900" lvl="0" indent="-342900">
              <a:buFont typeface="+mj-lt"/>
              <a:buAutoNum type="arabicPeriod"/>
              <a:tabLst>
                <a:tab pos="457200" algn="l"/>
              </a:tabLst>
            </a:pPr>
            <a:r>
              <a:rPr lang="fr-FR" sz="1600" dirty="0">
                <a:effectLst/>
                <a:latin typeface="Montserrat Light" pitchFamily="2" charset="0"/>
                <a:ea typeface="Aptos" panose="020B0004020202020204" pitchFamily="34" charset="0"/>
                <a:cs typeface="Arial" panose="020B0604020202020204" pitchFamily="34" charset="0"/>
              </a:rPr>
              <a:t>Les compléments aux cartes</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Restriction Horaire, altitude, ouverte, contacte, autorisation ont des Informations textuelles et réglementaires qui accompagnent obligatoirement la carte VAC. </a:t>
            </a:r>
          </a:p>
          <a:p>
            <a:pPr marL="742950" lvl="1" indent="-285750">
              <a:buFont typeface="Arial" panose="020B0604020202020204" pitchFamily="34" charset="0"/>
              <a:buChar char="•"/>
              <a:tabLst>
                <a:tab pos="914400" algn="l"/>
              </a:tabLst>
            </a:pPr>
            <a:r>
              <a:rPr lang="fr-FR" sz="1600" dirty="0">
                <a:effectLst/>
                <a:latin typeface="Montserrat Light" pitchFamily="2" charset="0"/>
                <a:ea typeface="Aptos" panose="020B0004020202020204" pitchFamily="34" charset="0"/>
                <a:cs typeface="Times New Roman" panose="02020603050405020304" pitchFamily="18" charset="0"/>
              </a:rPr>
              <a:t>Ils précisent des règles locales que la carte seule ne peut pas représenter graphiquement</a:t>
            </a:r>
          </a:p>
          <a:p>
            <a:pPr marL="342900" lvl="0" indent="-342900">
              <a:buFont typeface="+mj-lt"/>
              <a:buAutoNum type="arabicPeriod" startAt="2"/>
              <a:tabLst>
                <a:tab pos="457200" algn="l"/>
              </a:tabLst>
            </a:pPr>
            <a:r>
              <a:rPr lang="fr-FR" sz="1600" dirty="0">
                <a:effectLst/>
                <a:latin typeface="Montserrat Light" pitchFamily="2" charset="0"/>
                <a:ea typeface="Aptos" panose="020B0004020202020204" pitchFamily="34" charset="0"/>
                <a:cs typeface="Arial" panose="020B0604020202020204" pitchFamily="34" charset="0"/>
              </a:rPr>
              <a:t>Déterminer l’altitude de navigation et contournement</a:t>
            </a:r>
          </a:p>
          <a:p>
            <a:pPr marL="457200">
              <a:buNone/>
            </a:pPr>
            <a:r>
              <a:rPr lang="fr-FR" sz="1600" dirty="0">
                <a:effectLst/>
                <a:latin typeface="Montserrat Light" pitchFamily="2" charset="0"/>
                <a:ea typeface="Aptos" panose="020B0004020202020204" pitchFamily="34" charset="0"/>
                <a:cs typeface="Arial" panose="020B0604020202020204" pitchFamily="34" charset="0"/>
              </a:rPr>
              <a:t>Si incompatibilité, reprend tout</a:t>
            </a:r>
            <a:endParaRPr lang="fr-FR" sz="1600" dirty="0">
              <a:latin typeface="Montserrat Light" pitchFamily="2" charset="0"/>
              <a:ea typeface="Aptos" panose="020B0004020202020204" pitchFamily="34" charset="0"/>
              <a:cs typeface="Arial" panose="020B0604020202020204" pitchFamily="34" charset="0"/>
            </a:endParaRPr>
          </a:p>
          <a:p>
            <a:pPr marL="457200">
              <a:buNone/>
            </a:pPr>
            <a:endParaRPr lang="fr-FR" sz="1600" dirty="0">
              <a:effectLst/>
              <a:latin typeface="Montserrat Light" pitchFamily="2" charset="0"/>
              <a:ea typeface="Aptos" panose="020B0004020202020204" pitchFamily="34" charset="0"/>
              <a:cs typeface="Arial" panose="020B0604020202020204" pitchFamily="34" charset="0"/>
            </a:endParaRPr>
          </a:p>
          <a:p>
            <a:pPr algn="ctr">
              <a:buNone/>
            </a:pPr>
            <a:r>
              <a:rPr lang="fr-FR" sz="2000" dirty="0" err="1">
                <a:solidFill>
                  <a:srgbClr val="92D050"/>
                </a:solidFill>
                <a:effectLst/>
                <a:latin typeface="Montserrat Light" pitchFamily="2" charset="0"/>
                <a:ea typeface="Aptos" panose="020B0004020202020204" pitchFamily="34" charset="0"/>
                <a:cs typeface="Arial" panose="020B0604020202020204" pitchFamily="34" charset="0"/>
              </a:rPr>
              <a:t>Alflight</a:t>
            </a:r>
            <a:endParaRPr lang="fr-FR" sz="2000" dirty="0">
              <a:solidFill>
                <a:srgbClr val="92D050"/>
              </a:solidFill>
              <a:effectLst/>
              <a:latin typeface="Montserrat Light" pitchFamily="2" charset="0"/>
              <a:ea typeface="Aptos" panose="020B0004020202020204" pitchFamily="34" charset="0"/>
              <a:cs typeface="Arial" panose="020B0604020202020204" pitchFamily="34" charset="0"/>
            </a:endParaRPr>
          </a:p>
          <a:p>
            <a:pPr marL="342900" lvl="0" indent="-342900">
              <a:buFont typeface="Arial" panose="020B0604020202020204" pitchFamily="34" charset="0"/>
              <a:buChar char="•"/>
              <a:tabLst>
                <a:tab pos="457200" algn="l"/>
              </a:tabLst>
            </a:pPr>
            <a:r>
              <a:rPr lang="fr-FR" sz="1600" dirty="0">
                <a:effectLst/>
                <a:latin typeface="Montserrat Light" pitchFamily="2" charset="0"/>
                <a:ea typeface="Aptos" panose="020B0004020202020204" pitchFamily="34" charset="0"/>
                <a:cs typeface="Times New Roman" panose="02020603050405020304" pitchFamily="18" charset="0"/>
              </a:rPr>
              <a:t>Liste des élément franchis avec avertissement de prise de contacte et liste des zone franchis</a:t>
            </a:r>
          </a:p>
          <a:p>
            <a:pPr marL="342900" lvl="0" indent="-342900">
              <a:buFont typeface="Arial" panose="020B0604020202020204" pitchFamily="34" charset="0"/>
              <a:buChar char="•"/>
              <a:tabLst>
                <a:tab pos="457200" algn="l"/>
              </a:tabLst>
            </a:pPr>
            <a:r>
              <a:rPr lang="fr-FR" sz="1600" dirty="0">
                <a:effectLst/>
                <a:latin typeface="Montserrat Light" pitchFamily="2" charset="0"/>
                <a:ea typeface="Aptos" panose="020B0004020202020204" pitchFamily="34" charset="0"/>
                <a:cs typeface="Times New Roman" panose="02020603050405020304" pitchFamily="18" charset="0"/>
              </a:rPr>
              <a:t>Check </a:t>
            </a:r>
            <a:r>
              <a:rPr lang="fr-FR" sz="1600" dirty="0" err="1">
                <a:effectLst/>
                <a:latin typeface="Montserrat Light" pitchFamily="2" charset="0"/>
                <a:ea typeface="Aptos" panose="020B0004020202020204" pitchFamily="34" charset="0"/>
                <a:cs typeface="Times New Roman" panose="02020603050405020304" pitchFamily="18" charset="0"/>
              </a:rPr>
              <a:t>list</a:t>
            </a:r>
            <a:r>
              <a:rPr lang="fr-FR" sz="1600" dirty="0">
                <a:effectLst/>
                <a:latin typeface="Montserrat Light" pitchFamily="2" charset="0"/>
                <a:ea typeface="Aptos" panose="020B0004020202020204" pitchFamily="34" charset="0"/>
                <a:cs typeface="Times New Roman" panose="02020603050405020304" pitchFamily="18" charset="0"/>
              </a:rPr>
              <a:t> des zone franchis de manière exhaustive</a:t>
            </a:r>
          </a:p>
        </p:txBody>
      </p:sp>
    </p:spTree>
    <p:extLst>
      <p:ext uri="{BB962C8B-B14F-4D97-AF65-F5344CB8AC3E}">
        <p14:creationId xmlns:p14="http://schemas.microsoft.com/office/powerpoint/2010/main" val="416192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carte, diagramme, Plan&#10;&#10;Le contenu généré par l’IA peut être incorrect.">
            <a:extLst>
              <a:ext uri="{FF2B5EF4-FFF2-40B4-BE49-F238E27FC236}">
                <a16:creationId xmlns:a16="http://schemas.microsoft.com/office/drawing/2014/main" id="{E1673553-94B9-B525-3882-DB45E7158FB1}"/>
              </a:ext>
            </a:extLst>
          </p:cNvPr>
          <p:cNvPicPr>
            <a:picLocks noChangeAspect="1"/>
          </p:cNvPicPr>
          <p:nvPr/>
        </p:nvPicPr>
        <p:blipFill>
          <a:blip r:embed="rId2">
            <a:extLst>
              <a:ext uri="{28A0092B-C50C-407E-A947-70E740481C1C}">
                <a14:useLocalDpi xmlns:a14="http://schemas.microsoft.com/office/drawing/2010/main" val="0"/>
              </a:ext>
            </a:extLst>
          </a:blip>
          <a:srcRect l="1" t="18542" r="9855" b="42182"/>
          <a:stretch>
            <a:fillRect/>
          </a:stretch>
        </p:blipFill>
        <p:spPr>
          <a:xfrm>
            <a:off x="20" y="10"/>
            <a:ext cx="5803880" cy="3333738"/>
          </a:xfrm>
          <a:custGeom>
            <a:avLst/>
            <a:gdLst/>
            <a:ahLst/>
            <a:cxnLst/>
            <a:rect l="l" t="t" r="r" b="b"/>
            <a:pathLst>
              <a:path w="5984002" h="3333748">
                <a:moveTo>
                  <a:pt x="0" y="0"/>
                </a:moveTo>
                <a:lnTo>
                  <a:pt x="5984002" y="0"/>
                </a:lnTo>
                <a:lnTo>
                  <a:pt x="5984002" y="3207466"/>
                </a:lnTo>
                <a:lnTo>
                  <a:pt x="5974632" y="3224222"/>
                </a:lnTo>
                <a:cubicBezTo>
                  <a:pt x="5971874" y="3232240"/>
                  <a:pt x="5969769" y="3240871"/>
                  <a:pt x="5966960" y="3248619"/>
                </a:cubicBezTo>
                <a:cubicBezTo>
                  <a:pt x="5960339" y="3266468"/>
                  <a:pt x="5963751" y="3279610"/>
                  <a:pt x="5983007" y="3289222"/>
                </a:cubicBezTo>
                <a:lnTo>
                  <a:pt x="5984002" y="3290152"/>
                </a:lnTo>
                <a:lnTo>
                  <a:pt x="5984002" y="3333748"/>
                </a:lnTo>
                <a:lnTo>
                  <a:pt x="0" y="3333748"/>
                </a:lnTo>
                <a:close/>
              </a:path>
            </a:pathLst>
          </a:custGeom>
        </p:spPr>
      </p:pic>
      <p:pic>
        <p:nvPicPr>
          <p:cNvPr id="12" name="Image 11" descr="Une image contenant texte, Police, capture d’écran, nombre&#10;&#10;Le contenu généré par l’IA peut être incorrect.">
            <a:extLst>
              <a:ext uri="{FF2B5EF4-FFF2-40B4-BE49-F238E27FC236}">
                <a16:creationId xmlns:a16="http://schemas.microsoft.com/office/drawing/2014/main" id="{EA5E1A51-3708-3B1D-B2DD-636138677B6C}"/>
              </a:ext>
            </a:extLst>
          </p:cNvPr>
          <p:cNvPicPr>
            <a:picLocks noChangeAspect="1"/>
          </p:cNvPicPr>
          <p:nvPr/>
        </p:nvPicPr>
        <p:blipFill>
          <a:blip r:embed="rId3">
            <a:extLst>
              <a:ext uri="{28A0092B-C50C-407E-A947-70E740481C1C}">
                <a14:useLocalDpi xmlns:a14="http://schemas.microsoft.com/office/drawing/2010/main" val="0"/>
              </a:ext>
            </a:extLst>
          </a:blip>
          <a:srcRect t="9303" r="3" b="11103"/>
          <a:stretch>
            <a:fillRect/>
          </a:stretch>
        </p:blipFill>
        <p:spPr>
          <a:xfrm>
            <a:off x="20" y="3524255"/>
            <a:ext cx="2952729" cy="3333749"/>
          </a:xfrm>
          <a:custGeom>
            <a:avLst/>
            <a:gdLst/>
            <a:ahLst/>
            <a:cxnLst/>
            <a:rect l="l" t="t" r="r" b="b"/>
            <a:pathLst>
              <a:path w="2952749" h="3333749">
                <a:moveTo>
                  <a:pt x="0" y="0"/>
                </a:moveTo>
                <a:lnTo>
                  <a:pt x="2952749" y="0"/>
                </a:lnTo>
                <a:lnTo>
                  <a:pt x="2952749" y="3333749"/>
                </a:lnTo>
                <a:lnTo>
                  <a:pt x="0" y="3333749"/>
                </a:lnTo>
                <a:close/>
              </a:path>
            </a:pathLst>
          </a:custGeom>
        </p:spPr>
      </p:pic>
      <p:pic>
        <p:nvPicPr>
          <p:cNvPr id="6" name="Image 5" descr="Une image contenant texte, carte, atlas&#10;&#10;Le contenu généré par l’IA peut être incorrect.">
            <a:extLst>
              <a:ext uri="{FF2B5EF4-FFF2-40B4-BE49-F238E27FC236}">
                <a16:creationId xmlns:a16="http://schemas.microsoft.com/office/drawing/2014/main" id="{0010F89A-E078-8899-38FB-3C4EE8FD0FE5}"/>
              </a:ext>
            </a:extLst>
          </p:cNvPr>
          <p:cNvPicPr>
            <a:picLocks noChangeAspect="1"/>
          </p:cNvPicPr>
          <p:nvPr/>
        </p:nvPicPr>
        <p:blipFill>
          <a:blip r:embed="rId4">
            <a:extLst>
              <a:ext uri="{28A0092B-C50C-407E-A947-70E740481C1C}">
                <a14:useLocalDpi xmlns:a14="http://schemas.microsoft.com/office/drawing/2010/main" val="0"/>
              </a:ext>
            </a:extLst>
          </a:blip>
          <a:srcRect t="11665" r="1" b="1"/>
          <a:stretch>
            <a:fillRect/>
          </a:stretch>
        </p:blipFill>
        <p:spPr>
          <a:xfrm>
            <a:off x="3143249" y="3524256"/>
            <a:ext cx="2660651" cy="3333744"/>
          </a:xfrm>
          <a:custGeom>
            <a:avLst/>
            <a:gdLst/>
            <a:ahLst/>
            <a:cxnLst/>
            <a:rect l="l" t="t" r="r" b="b"/>
            <a:pathLst>
              <a:path w="2660651" h="3333744">
                <a:moveTo>
                  <a:pt x="0" y="0"/>
                </a:moveTo>
                <a:lnTo>
                  <a:pt x="2660651" y="0"/>
                </a:lnTo>
                <a:lnTo>
                  <a:pt x="2660651" y="3333744"/>
                </a:lnTo>
                <a:lnTo>
                  <a:pt x="0" y="3333744"/>
                </a:lnTo>
                <a:close/>
              </a:path>
            </a:pathLst>
          </a:custGeom>
        </p:spPr>
      </p:pic>
      <p:sp>
        <p:nvSpPr>
          <p:cNvPr id="9" name="ZoneTexte 8">
            <a:extLst>
              <a:ext uri="{FF2B5EF4-FFF2-40B4-BE49-F238E27FC236}">
                <a16:creationId xmlns:a16="http://schemas.microsoft.com/office/drawing/2014/main" id="{05950639-0B3B-184C-C453-13A71637859D}"/>
              </a:ext>
            </a:extLst>
          </p:cNvPr>
          <p:cNvSpPr txBox="1"/>
          <p:nvPr/>
        </p:nvSpPr>
        <p:spPr>
          <a:xfrm>
            <a:off x="6096000" y="548680"/>
            <a:ext cx="5803880" cy="4312493"/>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1.3</a:t>
            </a:r>
            <a:br>
              <a:rPr lang="fr-FR" sz="2000" dirty="0">
                <a:solidFill>
                  <a:srgbClr val="FFC000"/>
                </a:solidFill>
                <a:latin typeface="Termina Medium" panose="00000600000000000000" pitchFamily="50" charset="0"/>
              </a:rPr>
            </a:br>
            <a:r>
              <a:rPr lang="fr-FR" sz="2000" dirty="0">
                <a:solidFill>
                  <a:srgbClr val="FFC000"/>
                </a:solidFill>
                <a:latin typeface="Termina Medium" panose="00000600000000000000" pitchFamily="50" charset="0"/>
              </a:rPr>
              <a:t>Vérifier les Aérodromes</a:t>
            </a:r>
          </a:p>
          <a:p>
            <a:pPr>
              <a:defRPr sz="1600"/>
            </a:pPr>
            <a:endParaRPr lang="fr-FR" sz="1600" dirty="0"/>
          </a:p>
          <a:p>
            <a:pPr indent="-342900">
              <a:buFont typeface="Arial" panose="020B0604020202020204" pitchFamily="34" charset="0"/>
              <a:buChar char="•"/>
              <a:defRPr sz="1600"/>
            </a:pPr>
            <a:r>
              <a:rPr lang="fr-FR" sz="1600" dirty="0">
                <a:solidFill>
                  <a:srgbClr val="FFFFFF"/>
                </a:solidFill>
                <a:latin typeface="Montserrat Light" pitchFamily="2" charset="0"/>
              </a:rPr>
              <a:t>Faciliter les arrivées et départs VFR</a:t>
            </a:r>
          </a:p>
          <a:p>
            <a:pPr indent="-342900">
              <a:buFont typeface="Arial" panose="020B0604020202020204" pitchFamily="34" charset="0"/>
              <a:buChar char="•"/>
              <a:defRPr sz="1600"/>
            </a:pPr>
            <a:r>
              <a:rPr lang="fr-FR" sz="1600" noProof="0" dirty="0">
                <a:solidFill>
                  <a:srgbClr val="FFFFFF"/>
                </a:solidFill>
                <a:latin typeface="Montserrat Light" pitchFamily="2" charset="0"/>
              </a:rPr>
              <a:t>Vérifier dates de validité </a:t>
            </a:r>
          </a:p>
          <a:p>
            <a:pPr indent="-342900">
              <a:buFont typeface="Arial" panose="020B0604020202020204" pitchFamily="34" charset="0"/>
              <a:buChar char="•"/>
              <a:defRPr sz="1600"/>
            </a:pPr>
            <a:r>
              <a:rPr lang="fr-FR" sz="1600" noProof="0" dirty="0">
                <a:solidFill>
                  <a:srgbClr val="FFFFFF"/>
                </a:solidFill>
                <a:latin typeface="Montserrat Light" pitchFamily="2" charset="0"/>
              </a:rPr>
              <a:t>Confirmer les points de sortie </a:t>
            </a:r>
          </a:p>
          <a:p>
            <a:pPr indent="-342900">
              <a:buFont typeface="Arial" panose="020B0604020202020204" pitchFamily="34" charset="0"/>
              <a:buChar char="•"/>
              <a:defRPr sz="1600"/>
            </a:pPr>
            <a:r>
              <a:rPr lang="fr-FR" sz="1600" noProof="0" dirty="0">
                <a:solidFill>
                  <a:srgbClr val="FFFFFF"/>
                </a:solidFill>
                <a:latin typeface="Montserrat Light" pitchFamily="2" charset="0"/>
              </a:rPr>
              <a:t>Regarder donnée critique pour vérifier la compatibilité</a:t>
            </a:r>
          </a:p>
          <a:p>
            <a:pPr>
              <a:defRPr sz="1600"/>
            </a:pPr>
            <a:endParaRPr lang="fr-FR" sz="1600" noProof="0" dirty="0">
              <a:solidFill>
                <a:srgbClr val="FFFFFF"/>
              </a:solidFill>
              <a:latin typeface="Montserrat Light" pitchFamily="2" charset="0"/>
            </a:endParaRPr>
          </a:p>
          <a:p>
            <a:pPr algn="ctr">
              <a:spcAft>
                <a:spcPts val="600"/>
              </a:spcAft>
              <a:defRPr sz="1600"/>
            </a:pPr>
            <a:r>
              <a:rPr lang="fr-FR" sz="1600" dirty="0">
                <a:solidFill>
                  <a:srgbClr val="FFC000"/>
                </a:solidFill>
                <a:latin typeface="Montserrat Light" pitchFamily="2" charset="0"/>
              </a:rPr>
              <a:t>Si incompatibilité: retour étape 1</a:t>
            </a:r>
          </a:p>
          <a:p>
            <a:pPr algn="ctr">
              <a:spcAft>
                <a:spcPts val="600"/>
              </a:spcAft>
              <a:defRPr sz="1600"/>
            </a:pPr>
            <a:endParaRPr lang="fr-FR" sz="1600" dirty="0">
              <a:solidFill>
                <a:srgbClr val="FFC000"/>
              </a:solidFill>
              <a:latin typeface="Termina Medium" panose="00000600000000000000" pitchFamily="50"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indent="-285750">
              <a:buFont typeface="Arial" panose="020B0604020202020204" pitchFamily="34" charset="0"/>
              <a:buChar char="•"/>
              <a:defRPr sz="1600"/>
            </a:pPr>
            <a:r>
              <a:rPr lang="fr-FR" sz="1600" dirty="0">
                <a:solidFill>
                  <a:srgbClr val="FFFFFF"/>
                </a:solidFill>
                <a:latin typeface="Montserrat Light" pitchFamily="2" charset="0"/>
              </a:rPr>
              <a:t>Extrait les données de référence en compliant 2 bases de données officielles: AXML Sia et les lectures via ai des Carte VAC</a:t>
            </a:r>
          </a:p>
          <a:p>
            <a:pPr indent="-285750">
              <a:buFont typeface="Arial" panose="020B0604020202020204" pitchFamily="34" charset="0"/>
              <a:buChar char="•"/>
              <a:defRPr sz="1600"/>
            </a:pPr>
            <a:r>
              <a:rPr lang="fr-FR" sz="1600" dirty="0">
                <a:solidFill>
                  <a:srgbClr val="FFFFFF"/>
                </a:solidFill>
                <a:latin typeface="Montserrat Light" pitchFamily="2" charset="0"/>
              </a:rPr>
              <a:t>Envoie les données dans tout l’app pour contrôle ou automatiser les calcule et la synthèse</a:t>
            </a:r>
          </a:p>
          <a:p>
            <a:pPr indent="-285750">
              <a:buFont typeface="Arial" panose="020B0604020202020204" pitchFamily="34" charset="0"/>
              <a:buChar char="•"/>
              <a:defRPr sz="1600"/>
            </a:pPr>
            <a:r>
              <a:rPr lang="fr-FR" sz="1600" dirty="0">
                <a:solidFill>
                  <a:srgbClr val="FFFFFF"/>
                </a:solidFill>
                <a:latin typeface="Montserrat Light" pitchFamily="2" charset="0"/>
              </a:rPr>
              <a:t>Liset les point de sortie par aérodrome</a:t>
            </a:r>
          </a:p>
          <a:p>
            <a:pPr indent="-285750">
              <a:buFont typeface="Arial" panose="020B0604020202020204" pitchFamily="34" charset="0"/>
              <a:buChar char="•"/>
              <a:defRPr sz="1600"/>
            </a:pPr>
            <a:r>
              <a:rPr lang="fr-FR" sz="1600" dirty="0">
                <a:solidFill>
                  <a:srgbClr val="FFFFFF"/>
                </a:solidFill>
                <a:latin typeface="Montserrat Light" pitchFamily="2" charset="0"/>
              </a:rPr>
              <a:t>Filtre les aérodromes non compatibles avec l’avion choisis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AB45F-5691-5FC0-F1CB-7194CAD91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EFADB-BFE3-E399-83EB-8C635E50C134}"/>
              </a:ext>
            </a:extLst>
          </p:cNvPr>
          <p:cNvSpPr>
            <a:spLocks noGrp="1"/>
          </p:cNvSpPr>
          <p:nvPr>
            <p:ph type="title"/>
          </p:nvPr>
        </p:nvSpPr>
        <p:spPr>
          <a:xfrm>
            <a:off x="1060708" y="3910234"/>
            <a:ext cx="10081121" cy="2947766"/>
          </a:xfrm>
          <a:noFill/>
        </p:spPr>
        <p:txBody>
          <a:bodyPr vert="horz" lIns="91440" tIns="45720" rIns="91440" bIns="45720" rtlCol="0" anchor="t">
            <a:noAutofit/>
          </a:bodyPr>
          <a:lstStyle/>
          <a:p>
            <a:pPr>
              <a:spcBef>
                <a:spcPts val="0"/>
              </a:spcBef>
              <a:defRPr sz="1600"/>
            </a:pPr>
            <a:r>
              <a:rPr lang="fr-FR" sz="2000" kern="1200" noProof="0" dirty="0">
                <a:solidFill>
                  <a:srgbClr val="FFC000"/>
                </a:solidFill>
                <a:effectLst/>
                <a:latin typeface="Termina Medium" panose="00000600000000000000" pitchFamily="50" charset="0"/>
                <a:cs typeface="+mj-cs"/>
              </a:rPr>
              <a:t>Étape 1.4:</a:t>
            </a:r>
            <a:r>
              <a:rPr lang="fr-FR" sz="2000" dirty="0">
                <a:solidFill>
                  <a:srgbClr val="FFC000"/>
                </a:solidFill>
                <a:effectLst/>
                <a:latin typeface="Termina Medium" panose="00000600000000000000" pitchFamily="50" charset="0"/>
                <a:cs typeface="+mj-cs"/>
              </a:rPr>
              <a:t> </a:t>
            </a:r>
            <a:r>
              <a:rPr lang="fr-FR" sz="2000" dirty="0">
                <a:solidFill>
                  <a:srgbClr val="FFC000"/>
                </a:solidFill>
                <a:effectLst/>
                <a:latin typeface="Termina Medium" panose="00000600000000000000" pitchFamily="50" charset="0"/>
              </a:rPr>
              <a:t>NOTAM</a:t>
            </a:r>
            <a:br>
              <a:rPr lang="fr-FR" sz="2000" dirty="0">
                <a:solidFill>
                  <a:srgbClr val="FFC000"/>
                </a:solidFill>
                <a:effectLst/>
                <a:latin typeface="Termina Medium" panose="00000600000000000000" pitchFamily="50" charset="0"/>
              </a:rPr>
            </a:br>
            <a:br>
              <a:rPr lang="fr-FR" sz="1600" dirty="0">
                <a:solidFill>
                  <a:srgbClr val="FFFFFF">
                    <a:alpha val="80000"/>
                  </a:srgbClr>
                </a:solidFill>
                <a:effectLst/>
                <a:latin typeface="Montserrat Light" pitchFamily="2" charset="0"/>
              </a:rPr>
            </a:br>
            <a:r>
              <a:rPr lang="fr-FR" sz="1600" dirty="0">
                <a:effectLst/>
                <a:latin typeface="Montserrat Light" pitchFamily="2" charset="0"/>
              </a:rPr>
              <a:t>Avertir immédiatement les pilotes d’un événement ou d’une situation qui n’est pas encore publiée dans l’AIP (Publication d’Information Aéronautique) trop récente, temporaire ou imprévue.</a:t>
            </a:r>
            <a:br>
              <a:rPr lang="fr-FR" sz="1600" dirty="0">
                <a:solidFill>
                  <a:srgbClr val="FFFFFF">
                    <a:alpha val="80000"/>
                  </a:srgbClr>
                </a:solidFill>
                <a:effectLst/>
                <a:latin typeface="Montserrat Light" pitchFamily="2" charset="0"/>
              </a:rPr>
            </a:br>
            <a:r>
              <a:rPr lang="fr-FR" sz="1600" dirty="0">
                <a:solidFill>
                  <a:srgbClr val="FFFFFF">
                    <a:alpha val="80000"/>
                  </a:srgbClr>
                </a:solidFill>
                <a:effectLst/>
                <a:latin typeface="Montserrat Light" pitchFamily="2" charset="0"/>
              </a:rPr>
              <a:t>Lire et trier manuellement les NOTAM pertinents</a:t>
            </a:r>
            <a:br>
              <a:rPr lang="fr-FR" sz="1600" dirty="0">
                <a:solidFill>
                  <a:srgbClr val="FFFFFF">
                    <a:alpha val="80000"/>
                  </a:srgbClr>
                </a:solidFill>
                <a:effectLst/>
                <a:latin typeface="Montserrat Light" pitchFamily="2" charset="0"/>
              </a:rPr>
            </a:br>
            <a:r>
              <a:rPr lang="fr-FR" sz="1600" dirty="0">
                <a:solidFill>
                  <a:srgbClr val="FFFFFF">
                    <a:alpha val="80000"/>
                  </a:srgbClr>
                </a:solidFill>
                <a:effectLst/>
                <a:latin typeface="Montserrat Light" pitchFamily="2" charset="0"/>
              </a:rPr>
              <a:t>Noter sur papier ceux qui impactent le vol</a:t>
            </a:r>
            <a:br>
              <a:rPr lang="fr-FR" sz="1600" dirty="0">
                <a:solidFill>
                  <a:srgbClr val="FFFFFF">
                    <a:alpha val="80000"/>
                  </a:srgbClr>
                </a:solidFill>
                <a:effectLst/>
                <a:latin typeface="Montserrat Light" pitchFamily="2" charset="0"/>
              </a:rPr>
            </a:br>
            <a:br>
              <a:rPr lang="fr-FR" sz="1600" dirty="0">
                <a:solidFill>
                  <a:srgbClr val="FFFFFF">
                    <a:alpha val="80000"/>
                  </a:srgbClr>
                </a:solidFill>
                <a:effectLst/>
                <a:latin typeface="Montserrat Light" pitchFamily="2" charset="0"/>
              </a:rPr>
            </a:br>
            <a:r>
              <a:rPr lang="fr-FR" sz="1600" dirty="0">
                <a:solidFill>
                  <a:srgbClr val="FFC000"/>
                </a:solidFill>
                <a:effectLst/>
                <a:latin typeface="Montserrat Light" pitchFamily="2" charset="0"/>
                <a:ea typeface="+mn-ea"/>
                <a:cs typeface="+mn-cs"/>
              </a:rPr>
              <a:t>Si incompatibilité, retour a l’étape 1</a:t>
            </a:r>
            <a:br>
              <a:rPr lang="fr-FR" sz="1600" dirty="0">
                <a:solidFill>
                  <a:srgbClr val="FFC000"/>
                </a:solidFill>
                <a:effectLst/>
                <a:latin typeface="Montserrat Light" pitchFamily="2" charset="0"/>
                <a:ea typeface="+mn-ea"/>
                <a:cs typeface="+mn-cs"/>
              </a:rPr>
            </a:br>
            <a:br>
              <a:rPr lang="fr-FR" sz="1600" dirty="0">
                <a:solidFill>
                  <a:srgbClr val="FFC000"/>
                </a:solidFill>
                <a:effectLst/>
                <a:latin typeface="Termina Medium" panose="00000600000000000000" pitchFamily="50" charset="0"/>
                <a:ea typeface="+mn-ea"/>
                <a:cs typeface="+mn-cs"/>
              </a:rPr>
            </a:br>
            <a:r>
              <a:rPr lang="fr-FR" sz="2000" dirty="0" err="1">
                <a:solidFill>
                  <a:srgbClr val="92D050"/>
                </a:solidFill>
                <a:effectLst/>
                <a:latin typeface="Montserrat Light" pitchFamily="2" charset="0"/>
              </a:rPr>
              <a:t>Alflight</a:t>
            </a:r>
            <a:br>
              <a:rPr lang="fr-FR" sz="1600" dirty="0">
                <a:solidFill>
                  <a:srgbClr val="92D050"/>
                </a:solidFill>
                <a:effectLst/>
                <a:latin typeface="Termina Medium" panose="00000600000000000000" pitchFamily="50" charset="0"/>
              </a:rPr>
            </a:br>
            <a:r>
              <a:rPr lang="fr-FR" sz="1600" dirty="0">
                <a:solidFill>
                  <a:srgbClr val="FFFFFF"/>
                </a:solidFill>
                <a:effectLst/>
                <a:latin typeface="Montserrat Light" pitchFamily="2" charset="0"/>
              </a:rPr>
              <a:t>Automatisation et alerte</a:t>
            </a:r>
            <a:endParaRPr lang="fr-FR" sz="1600" dirty="0">
              <a:solidFill>
                <a:srgbClr val="FFFFFF"/>
              </a:solidFill>
              <a:effectLst/>
              <a:latin typeface="Montserrat Light" pitchFamily="2" charset="0"/>
              <a:ea typeface="+mn-ea"/>
              <a:cs typeface="+mn-cs"/>
            </a:endParaRPr>
          </a:p>
        </p:txBody>
      </p:sp>
      <p:pic>
        <p:nvPicPr>
          <p:cNvPr id="8" name="Image 7" descr="Une image contenant texte, Police, capture d’écran, nombre&#10;&#10;Le contenu généré par l’IA peut être incorrect.">
            <a:extLst>
              <a:ext uri="{FF2B5EF4-FFF2-40B4-BE49-F238E27FC236}">
                <a16:creationId xmlns:a16="http://schemas.microsoft.com/office/drawing/2014/main" id="{ED10353C-8745-E067-0603-8CC86393518B}"/>
              </a:ext>
            </a:extLst>
          </p:cNvPr>
          <p:cNvPicPr>
            <a:picLocks noChangeAspect="1"/>
          </p:cNvPicPr>
          <p:nvPr/>
        </p:nvPicPr>
        <p:blipFill>
          <a:blip r:embed="rId2">
            <a:extLst>
              <a:ext uri="{28A0092B-C50C-407E-A947-70E740481C1C}">
                <a14:useLocalDpi xmlns:a14="http://schemas.microsoft.com/office/drawing/2010/main" val="0"/>
              </a:ext>
            </a:extLst>
          </a:blip>
          <a:srcRect t="3647" b="27294"/>
          <a:stretch>
            <a:fillRect/>
          </a:stretch>
        </p:blipFill>
        <p:spPr>
          <a:xfrm>
            <a:off x="20" y="10"/>
            <a:ext cx="393574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11" name="Image 10" descr="Une image contenant texte, Police, capture d’écran, document&#10;&#10;Le contenu généré par l’IA peut être incorrect.">
            <a:extLst>
              <a:ext uri="{FF2B5EF4-FFF2-40B4-BE49-F238E27FC236}">
                <a16:creationId xmlns:a16="http://schemas.microsoft.com/office/drawing/2014/main" id="{5308C413-9094-E29D-972E-96AC2DCD7DFB}"/>
              </a:ext>
            </a:extLst>
          </p:cNvPr>
          <p:cNvPicPr>
            <a:picLocks noChangeAspect="1"/>
          </p:cNvPicPr>
          <p:nvPr/>
        </p:nvPicPr>
        <p:blipFill>
          <a:blip r:embed="rId3">
            <a:extLst>
              <a:ext uri="{28A0092B-C50C-407E-A947-70E740481C1C}">
                <a14:useLocalDpi xmlns:a14="http://schemas.microsoft.com/office/drawing/2010/main" val="0"/>
              </a:ext>
            </a:extLst>
          </a:blip>
          <a:srcRect t="12211" r="1" b="15277"/>
          <a:stretch>
            <a:fillRect/>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4" name="Image 3" descr="Une image contenant texte, Police, lettre, document&#10;&#10;Le contenu généré par l’IA peut être incorrect.">
            <a:extLst>
              <a:ext uri="{FF2B5EF4-FFF2-40B4-BE49-F238E27FC236}">
                <a16:creationId xmlns:a16="http://schemas.microsoft.com/office/drawing/2014/main" id="{8A8F4A37-2325-B342-98B2-69FA668991E5}"/>
              </a:ext>
            </a:extLst>
          </p:cNvPr>
          <p:cNvPicPr>
            <a:picLocks noChangeAspect="1"/>
          </p:cNvPicPr>
          <p:nvPr/>
        </p:nvPicPr>
        <p:blipFill>
          <a:blip r:embed="rId4">
            <a:extLst>
              <a:ext uri="{28A0092B-C50C-407E-A947-70E740481C1C}">
                <a14:useLocalDpi xmlns:a14="http://schemas.microsoft.com/office/drawing/2010/main" val="0"/>
              </a:ext>
            </a:extLst>
          </a:blip>
          <a:srcRect t="22243" b="6867"/>
          <a:stretch>
            <a:fillRect/>
          </a:stretch>
        </p:blipFill>
        <p:spPr>
          <a:xfrm>
            <a:off x="8256242" y="-1"/>
            <a:ext cx="3935758"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spTree>
    <p:extLst>
      <p:ext uri="{BB962C8B-B14F-4D97-AF65-F5344CB8AC3E}">
        <p14:creationId xmlns:p14="http://schemas.microsoft.com/office/powerpoint/2010/main" val="273248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15C17-5144-CEE2-FAA1-F10631DD072D}"/>
            </a:ext>
          </a:extLst>
        </p:cNvPr>
        <p:cNvGrpSpPr/>
        <p:nvPr/>
      </p:nvGrpSpPr>
      <p:grpSpPr>
        <a:xfrm>
          <a:off x="0" y="0"/>
          <a:ext cx="0" cy="0"/>
          <a:chOff x="0" y="0"/>
          <a:chExt cx="0" cy="0"/>
        </a:xfrm>
      </p:grpSpPr>
      <p:pic>
        <p:nvPicPr>
          <p:cNvPr id="27" name="Image 26" descr="Une image contenant carte, texte, atlas&#10;&#10;Le contenu généré par l’IA peut être incorrect.">
            <a:extLst>
              <a:ext uri="{FF2B5EF4-FFF2-40B4-BE49-F238E27FC236}">
                <a16:creationId xmlns:a16="http://schemas.microsoft.com/office/drawing/2014/main" id="{F73339FA-DC18-34C4-B3D4-D23467D7DD91}"/>
              </a:ext>
            </a:extLst>
          </p:cNvPr>
          <p:cNvPicPr>
            <a:picLocks noChangeAspect="1"/>
          </p:cNvPicPr>
          <p:nvPr/>
        </p:nvPicPr>
        <p:blipFill>
          <a:blip r:embed="rId2">
            <a:extLst>
              <a:ext uri="{28A0092B-C50C-407E-A947-70E740481C1C}">
                <a14:useLocalDpi xmlns:a14="http://schemas.microsoft.com/office/drawing/2010/main" val="0"/>
              </a:ext>
            </a:extLst>
          </a:blip>
          <a:srcRect t="5184" b="2050"/>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
        <p:nvSpPr>
          <p:cNvPr id="28" name="Ellipse 27">
            <a:extLst>
              <a:ext uri="{FF2B5EF4-FFF2-40B4-BE49-F238E27FC236}">
                <a16:creationId xmlns:a16="http://schemas.microsoft.com/office/drawing/2014/main" id="{224AD17E-C924-25D8-D484-3CA839CEB629}"/>
              </a:ext>
            </a:extLst>
          </p:cNvPr>
          <p:cNvSpPr/>
          <p:nvPr/>
        </p:nvSpPr>
        <p:spPr>
          <a:xfrm>
            <a:off x="2209800" y="655320"/>
            <a:ext cx="335280" cy="3124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noProof="0" dirty="0"/>
          </a:p>
        </p:txBody>
      </p:sp>
      <p:sp>
        <p:nvSpPr>
          <p:cNvPr id="36" name="Rectangle : coins arrondis 35">
            <a:extLst>
              <a:ext uri="{FF2B5EF4-FFF2-40B4-BE49-F238E27FC236}">
                <a16:creationId xmlns:a16="http://schemas.microsoft.com/office/drawing/2014/main" id="{59E1F2A5-6C65-E5CC-8BA9-5541C9DF1FB7}"/>
              </a:ext>
            </a:extLst>
          </p:cNvPr>
          <p:cNvSpPr/>
          <p:nvPr/>
        </p:nvSpPr>
        <p:spPr>
          <a:xfrm>
            <a:off x="2840032" y="1046323"/>
            <a:ext cx="579443" cy="1490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200" noProof="0" dirty="0"/>
              <a:t>LFST</a:t>
            </a:r>
          </a:p>
        </p:txBody>
      </p:sp>
      <p:cxnSp>
        <p:nvCxnSpPr>
          <p:cNvPr id="41" name="Connecteur droit avec flèche 40">
            <a:extLst>
              <a:ext uri="{FF2B5EF4-FFF2-40B4-BE49-F238E27FC236}">
                <a16:creationId xmlns:a16="http://schemas.microsoft.com/office/drawing/2014/main" id="{FFB3263F-318B-60AA-6B38-BB3B72A58DE3}"/>
              </a:ext>
            </a:extLst>
          </p:cNvPr>
          <p:cNvCxnSpPr>
            <a:cxnSpLocks/>
            <a:stCxn id="36" idx="1"/>
            <a:endCxn id="28" idx="5"/>
          </p:cNvCxnSpPr>
          <p:nvPr/>
        </p:nvCxnSpPr>
        <p:spPr>
          <a:xfrm flipH="1" flipV="1">
            <a:off x="2495979" y="921987"/>
            <a:ext cx="344053" cy="1988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Ellipse 49">
            <a:extLst>
              <a:ext uri="{FF2B5EF4-FFF2-40B4-BE49-F238E27FC236}">
                <a16:creationId xmlns:a16="http://schemas.microsoft.com/office/drawing/2014/main" id="{C33CA940-D582-06DC-68AD-F9F2245A95F1}"/>
              </a:ext>
            </a:extLst>
          </p:cNvPr>
          <p:cNvSpPr/>
          <p:nvPr/>
        </p:nvSpPr>
        <p:spPr>
          <a:xfrm>
            <a:off x="1771650" y="4487400"/>
            <a:ext cx="335280" cy="31242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noProof="0" dirty="0"/>
          </a:p>
        </p:txBody>
      </p:sp>
      <p:sp>
        <p:nvSpPr>
          <p:cNvPr id="51" name="Ellipse 50">
            <a:extLst>
              <a:ext uri="{FF2B5EF4-FFF2-40B4-BE49-F238E27FC236}">
                <a16:creationId xmlns:a16="http://schemas.microsoft.com/office/drawing/2014/main" id="{3C8FF808-891C-8542-303F-AAAAA4267C16}"/>
              </a:ext>
            </a:extLst>
          </p:cNvPr>
          <p:cNvSpPr/>
          <p:nvPr/>
        </p:nvSpPr>
        <p:spPr>
          <a:xfrm>
            <a:off x="296545" y="4221335"/>
            <a:ext cx="335280" cy="31242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noProof="0" dirty="0"/>
          </a:p>
        </p:txBody>
      </p:sp>
      <p:sp>
        <p:nvSpPr>
          <p:cNvPr id="52" name="Rectangle : coins arrondis 51">
            <a:extLst>
              <a:ext uri="{FF2B5EF4-FFF2-40B4-BE49-F238E27FC236}">
                <a16:creationId xmlns:a16="http://schemas.microsoft.com/office/drawing/2014/main" id="{C979A362-9721-F076-A06F-B53EFCAE35A5}"/>
              </a:ext>
            </a:extLst>
          </p:cNvPr>
          <p:cNvSpPr/>
          <p:nvPr/>
        </p:nvSpPr>
        <p:spPr>
          <a:xfrm>
            <a:off x="2367915" y="4799820"/>
            <a:ext cx="579443" cy="1490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noProof="0" dirty="0"/>
              <a:t>NB</a:t>
            </a:r>
          </a:p>
        </p:txBody>
      </p:sp>
      <p:cxnSp>
        <p:nvCxnSpPr>
          <p:cNvPr id="53" name="Connecteur droit avec flèche 52">
            <a:extLst>
              <a:ext uri="{FF2B5EF4-FFF2-40B4-BE49-F238E27FC236}">
                <a16:creationId xmlns:a16="http://schemas.microsoft.com/office/drawing/2014/main" id="{5AF776DA-C9C9-05D4-696B-861987F1164E}"/>
              </a:ext>
            </a:extLst>
          </p:cNvPr>
          <p:cNvCxnSpPr>
            <a:cxnSpLocks/>
            <a:stCxn id="52" idx="1"/>
            <a:endCxn id="50" idx="5"/>
          </p:cNvCxnSpPr>
          <p:nvPr/>
        </p:nvCxnSpPr>
        <p:spPr>
          <a:xfrm flipH="1" flipV="1">
            <a:off x="2057829" y="4754067"/>
            <a:ext cx="310086" cy="12028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7" name="Rectangle : coins arrondis 56">
            <a:extLst>
              <a:ext uri="{FF2B5EF4-FFF2-40B4-BE49-F238E27FC236}">
                <a16:creationId xmlns:a16="http://schemas.microsoft.com/office/drawing/2014/main" id="{D5ECECD7-7B2A-04AE-4D5D-E3F216BC9E5A}"/>
              </a:ext>
            </a:extLst>
          </p:cNvPr>
          <p:cNvSpPr/>
          <p:nvPr/>
        </p:nvSpPr>
        <p:spPr>
          <a:xfrm>
            <a:off x="174463" y="4862505"/>
            <a:ext cx="579443" cy="1490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noProof="0" dirty="0"/>
              <a:t>HK</a:t>
            </a:r>
          </a:p>
        </p:txBody>
      </p:sp>
      <p:cxnSp>
        <p:nvCxnSpPr>
          <p:cNvPr id="58" name="Connecteur droit avec flèche 57">
            <a:extLst>
              <a:ext uri="{FF2B5EF4-FFF2-40B4-BE49-F238E27FC236}">
                <a16:creationId xmlns:a16="http://schemas.microsoft.com/office/drawing/2014/main" id="{AFAFBDD9-C64A-FA74-8239-A7F189C80BF4}"/>
              </a:ext>
            </a:extLst>
          </p:cNvPr>
          <p:cNvCxnSpPr>
            <a:cxnSpLocks/>
            <a:stCxn id="57" idx="0"/>
            <a:endCxn id="51" idx="4"/>
          </p:cNvCxnSpPr>
          <p:nvPr/>
        </p:nvCxnSpPr>
        <p:spPr>
          <a:xfrm flipV="1">
            <a:off x="464185" y="4533755"/>
            <a:ext cx="0" cy="32875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1" name="ZoneTexte 60">
            <a:extLst>
              <a:ext uri="{FF2B5EF4-FFF2-40B4-BE49-F238E27FC236}">
                <a16:creationId xmlns:a16="http://schemas.microsoft.com/office/drawing/2014/main" id="{2C76DA04-EF52-F781-0303-194BFA2606A1}"/>
              </a:ext>
            </a:extLst>
          </p:cNvPr>
          <p:cNvSpPr txBox="1"/>
          <p:nvPr/>
        </p:nvSpPr>
        <p:spPr>
          <a:xfrm>
            <a:off x="4654387" y="556922"/>
            <a:ext cx="7241068" cy="5147329"/>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1: TERMINE</a:t>
            </a:r>
          </a:p>
          <a:p>
            <a:pPr algn="ctr">
              <a:defRPr sz="1600"/>
            </a:pPr>
            <a:r>
              <a:rPr lang="fr-FR" sz="2000" dirty="0">
                <a:solidFill>
                  <a:srgbClr val="FFC000"/>
                </a:solidFill>
                <a:latin typeface="Termina Medium" panose="00000600000000000000" pitchFamily="50" charset="0"/>
              </a:rPr>
              <a:t>Route établie</a:t>
            </a:r>
          </a:p>
          <a:p>
            <a:pPr algn="ctr">
              <a:defRPr sz="1600"/>
            </a:pPr>
            <a:endParaRPr lang="fr-FR" sz="1600" noProof="0" dirty="0">
              <a:solidFill>
                <a:srgbClr val="FFFFFF"/>
              </a:solidFill>
              <a:latin typeface="Montserrat Light" pitchFamily="2" charset="0"/>
            </a:endParaRPr>
          </a:p>
          <a:p>
            <a:pPr marL="342900" indent="-342900">
              <a:buFont typeface="Arial" panose="020B0604020202020204" pitchFamily="34" charset="0"/>
              <a:buChar char="•"/>
            </a:pPr>
            <a:r>
              <a:rPr lang="fr-FR" sz="1600" dirty="0">
                <a:solidFill>
                  <a:srgbClr val="FFFFFF"/>
                </a:solidFill>
                <a:latin typeface="Montserrat Light" pitchFamily="2" charset="0"/>
              </a:rPr>
              <a:t>Recherché et analyse à la main (20-30 mins)</a:t>
            </a:r>
          </a:p>
          <a:p>
            <a:pPr marL="342900" indent="-342900">
              <a:buFont typeface="Arial" panose="020B0604020202020204" pitchFamily="34" charset="0"/>
              <a:buChar char="•"/>
            </a:pPr>
            <a:r>
              <a:rPr lang="fr-FR" sz="1600" noProof="0" dirty="0">
                <a:solidFill>
                  <a:srgbClr val="FFFFFF"/>
                </a:solidFill>
                <a:latin typeface="Montserrat Light" pitchFamily="2" charset="0"/>
              </a:rPr>
              <a:t>Respect les contrainte aéronautique</a:t>
            </a:r>
          </a:p>
          <a:p>
            <a:pPr marL="342900" indent="-342900">
              <a:buFont typeface="Arial" panose="020B0604020202020204" pitchFamily="34" charset="0"/>
              <a:buChar char="•"/>
            </a:pPr>
            <a:r>
              <a:rPr lang="fr-FR" sz="1600" noProof="0" dirty="0">
                <a:solidFill>
                  <a:srgbClr val="FFFFFF"/>
                </a:solidFill>
                <a:latin typeface="Montserrat Light" pitchFamily="2" charset="0"/>
              </a:rPr>
              <a:t>Identifier les point clef</a:t>
            </a:r>
            <a:endParaRPr lang="fr-FR" sz="1600" dirty="0">
              <a:solidFill>
                <a:srgbClr val="FFFFFF"/>
              </a:solidFill>
              <a:latin typeface="Montserrat Light" pitchFamily="2" charset="0"/>
            </a:endParaRPr>
          </a:p>
          <a:p>
            <a:pPr marL="800100" lvl="1" indent="-342900">
              <a:buFont typeface="Arial" panose="020B0604020202020204" pitchFamily="34" charset="0"/>
              <a:buChar char="•"/>
            </a:pPr>
            <a:r>
              <a:rPr lang="fr-FR" sz="1600" noProof="0" dirty="0">
                <a:solidFill>
                  <a:srgbClr val="FFFFFF"/>
                </a:solidFill>
                <a:latin typeface="Montserrat Light" pitchFamily="2" charset="0"/>
              </a:rPr>
              <a:t>Tournant</a:t>
            </a:r>
            <a:r>
              <a:rPr lang="fr-FR" sz="1600" dirty="0">
                <a:solidFill>
                  <a:srgbClr val="FFFFFF"/>
                </a:solidFill>
                <a:latin typeface="Montserrat Light" pitchFamily="2" charset="0"/>
              </a:rPr>
              <a:t>, </a:t>
            </a:r>
            <a:r>
              <a:rPr lang="fr-FR" sz="1600" noProof="0" dirty="0">
                <a:solidFill>
                  <a:srgbClr val="FFFFFF"/>
                </a:solidFill>
                <a:latin typeface="Montserrat Light" pitchFamily="2" charset="0"/>
              </a:rPr>
              <a:t>Visuels, Détermine une attitude vol pour chaque segment, Vérifier les espaces et leurs contraintes, Aérodrome pertinents et compatibles</a:t>
            </a:r>
          </a:p>
          <a:p>
            <a:pPr marL="228600" lvl="1" algn="ctr">
              <a:spcAft>
                <a:spcPts val="600"/>
              </a:spcAft>
            </a:pPr>
            <a:endParaRPr lang="fr-FR" sz="1600" dirty="0">
              <a:solidFill>
                <a:srgbClr val="92D050"/>
              </a:solidFill>
              <a:latin typeface="Montserrat Light" pitchFamily="2" charset="0"/>
            </a:endParaRPr>
          </a:p>
          <a:p>
            <a:pPr marL="0" lvl="1" algn="ctr"/>
            <a:r>
              <a:rPr lang="fr-FR" sz="2000" dirty="0">
                <a:solidFill>
                  <a:srgbClr val="92D050"/>
                </a:solidFill>
                <a:latin typeface="Montserrat Light" pitchFamily="2" charset="0"/>
              </a:rPr>
              <a:t>A</a:t>
            </a:r>
            <a:r>
              <a:rPr lang="fr-FR" sz="2000" noProof="0" dirty="0" err="1">
                <a:solidFill>
                  <a:srgbClr val="92D050"/>
                </a:solidFill>
                <a:latin typeface="Montserrat Light" pitchFamily="2" charset="0"/>
              </a:rPr>
              <a:t>lflight</a:t>
            </a:r>
            <a:endParaRPr lang="fr-FR" sz="2000" noProof="0" dirty="0">
              <a:solidFill>
                <a:srgbClr val="92D050"/>
              </a:solidFill>
              <a:latin typeface="Montserrat Light" pitchFamily="2" charset="0"/>
            </a:endParaRPr>
          </a:p>
          <a:p>
            <a:pPr marL="0" lvl="1" indent="-342900">
              <a:buFont typeface="Arial" panose="020B0604020202020204" pitchFamily="34" charset="0"/>
              <a:buChar char="•"/>
            </a:pPr>
            <a:r>
              <a:rPr lang="fr-FR" sz="1600" dirty="0">
                <a:solidFill>
                  <a:srgbClr val="FFFFFF"/>
                </a:solidFill>
                <a:latin typeface="Montserrat Light" pitchFamily="2" charset="0"/>
              </a:rPr>
              <a:t>Recherché et analyses assisté (2-3 mins)</a:t>
            </a:r>
          </a:p>
          <a:p>
            <a:pPr marL="0" lvl="1" indent="-342900">
              <a:buFont typeface="Arial" panose="020B0604020202020204" pitchFamily="34" charset="0"/>
              <a:buChar char="•"/>
            </a:pPr>
            <a:r>
              <a:rPr lang="fr-FR" sz="1600" dirty="0">
                <a:solidFill>
                  <a:srgbClr val="FFFFFF"/>
                </a:solidFill>
                <a:latin typeface="Montserrat Light" pitchFamily="2" charset="0"/>
              </a:rPr>
              <a:t>Je rentre: Mon avions puis Mes destinations</a:t>
            </a:r>
          </a:p>
          <a:p>
            <a:pPr marL="0" lvl="1" indent="-342900">
              <a:buFont typeface="Arial" panose="020B0604020202020204" pitchFamily="34" charset="0"/>
              <a:buChar char="•"/>
            </a:pPr>
            <a:r>
              <a:rPr lang="fr-FR" sz="1600" dirty="0">
                <a:solidFill>
                  <a:srgbClr val="FFFFFF"/>
                </a:solidFill>
                <a:latin typeface="Montserrat Light" pitchFamily="2" charset="0"/>
              </a:rPr>
              <a:t>L</a:t>
            </a:r>
            <a:r>
              <a:rPr lang="fr-FR" sz="1600" noProof="0" dirty="0">
                <a:solidFill>
                  <a:srgbClr val="FFFFFF"/>
                </a:solidFill>
                <a:latin typeface="Montserrat Light" pitchFamily="2" charset="0"/>
              </a:rPr>
              <a:t>es calcule se fond et se recalculent seul</a:t>
            </a:r>
          </a:p>
          <a:p>
            <a:pPr marL="0" lvl="1" indent="-342900">
              <a:buFont typeface="Arial" panose="020B0604020202020204" pitchFamily="34" charset="0"/>
              <a:buChar char="•"/>
            </a:pPr>
            <a:r>
              <a:rPr lang="fr-FR" sz="1600" dirty="0">
                <a:solidFill>
                  <a:srgbClr val="FFFFFF"/>
                </a:solidFill>
                <a:latin typeface="Montserrat Light" pitchFamily="2" charset="0"/>
              </a:rPr>
              <a:t>C</a:t>
            </a:r>
            <a:r>
              <a:rPr lang="fr-FR" sz="1600" noProof="0" dirty="0" err="1">
                <a:solidFill>
                  <a:srgbClr val="FFFFFF"/>
                </a:solidFill>
                <a:latin typeface="Montserrat Light" pitchFamily="2" charset="0"/>
              </a:rPr>
              <a:t>heck</a:t>
            </a:r>
            <a:r>
              <a:rPr lang="fr-FR" sz="1600" noProof="0" dirty="0">
                <a:solidFill>
                  <a:srgbClr val="FFFFFF"/>
                </a:solidFill>
                <a:latin typeface="Montserrat Light" pitchFamily="2" charset="0"/>
              </a:rPr>
              <a:t> liste des point important et sécuritaire lié a la navigation et son trajet</a:t>
            </a:r>
          </a:p>
          <a:p>
            <a:pPr marL="0" lvl="1" indent="-342900">
              <a:buFont typeface="Arial" panose="020B0604020202020204" pitchFamily="34" charset="0"/>
              <a:buChar char="•"/>
            </a:pPr>
            <a:r>
              <a:rPr lang="fr-FR" sz="1600" noProof="0" dirty="0">
                <a:solidFill>
                  <a:srgbClr val="FFFFFF"/>
                </a:solidFill>
                <a:latin typeface="Montserrat Light" pitchFamily="2" charset="0"/>
              </a:rPr>
              <a:t>Aérodromes sont filtrés en fonction des paramètres de l’avion. </a:t>
            </a:r>
          </a:p>
          <a:p>
            <a:pPr marL="0" lvl="1" indent="-342900">
              <a:buFont typeface="Arial" panose="020B0604020202020204" pitchFamily="34" charset="0"/>
              <a:buChar char="•"/>
            </a:pPr>
            <a:r>
              <a:rPr lang="fr-FR" sz="1600" noProof="0" dirty="0">
                <a:solidFill>
                  <a:srgbClr val="FFFFFF"/>
                </a:solidFill>
                <a:latin typeface="Montserrat Light" pitchFamily="2" charset="0"/>
              </a:rPr>
              <a:t>Les éléments sélectionnables sont compatibles </a:t>
            </a:r>
          </a:p>
          <a:p>
            <a:pPr marL="0" lvl="1" indent="-342900">
              <a:buFont typeface="Arial" panose="020B0604020202020204" pitchFamily="34" charset="0"/>
              <a:buChar char="•"/>
            </a:pPr>
            <a:r>
              <a:rPr lang="fr-FR" sz="1600" noProof="0" dirty="0">
                <a:solidFill>
                  <a:srgbClr val="FFFFFF"/>
                </a:solidFill>
                <a:latin typeface="Montserrat Light" pitchFamily="2" charset="0"/>
              </a:rPr>
              <a:t>Alerte immédiate en cas d’</a:t>
            </a:r>
            <a:r>
              <a:rPr lang="fr-FR" sz="1600" noProof="0" dirty="0" err="1">
                <a:solidFill>
                  <a:srgbClr val="FFFFFF"/>
                </a:solidFill>
                <a:latin typeface="Montserrat Light" pitchFamily="2" charset="0"/>
              </a:rPr>
              <a:t>incohèrence</a:t>
            </a:r>
            <a:r>
              <a:rPr lang="fr-FR" sz="1600" noProof="0" dirty="0">
                <a:solidFill>
                  <a:srgbClr val="FFFFFF"/>
                </a:solidFill>
                <a:latin typeface="Montserrat Light" pitchFamily="2" charset="0"/>
              </a:rPr>
              <a:t> ou d’incompatibilité</a:t>
            </a:r>
          </a:p>
          <a:p>
            <a:pPr indent="-228600">
              <a:lnSpc>
                <a:spcPct val="90000"/>
              </a:lnSpc>
              <a:spcAft>
                <a:spcPts val="600"/>
              </a:spcAft>
              <a:buFont typeface="Arial" panose="020B0604020202020204" pitchFamily="34" charset="0"/>
              <a:buChar char="•"/>
            </a:pPr>
            <a:endParaRPr lang="fr-FR" sz="1500" noProof="0" dirty="0">
              <a:solidFill>
                <a:srgbClr val="FFFFFF"/>
              </a:solidFill>
            </a:endParaRPr>
          </a:p>
        </p:txBody>
      </p:sp>
      <p:sp>
        <p:nvSpPr>
          <p:cNvPr id="62" name="Ellipse 61">
            <a:extLst>
              <a:ext uri="{FF2B5EF4-FFF2-40B4-BE49-F238E27FC236}">
                <a16:creationId xmlns:a16="http://schemas.microsoft.com/office/drawing/2014/main" id="{0F56618B-B6A0-EC2C-A48A-91E987B833D1}"/>
              </a:ext>
            </a:extLst>
          </p:cNvPr>
          <p:cNvSpPr/>
          <p:nvPr/>
        </p:nvSpPr>
        <p:spPr>
          <a:xfrm>
            <a:off x="1513362" y="2273010"/>
            <a:ext cx="335280" cy="3124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noProof="0" dirty="0"/>
          </a:p>
        </p:txBody>
      </p:sp>
      <p:sp>
        <p:nvSpPr>
          <p:cNvPr id="63" name="Rectangle : coins arrondis 62">
            <a:extLst>
              <a:ext uri="{FF2B5EF4-FFF2-40B4-BE49-F238E27FC236}">
                <a16:creationId xmlns:a16="http://schemas.microsoft.com/office/drawing/2014/main" id="{BED10184-4D76-29D7-A0CA-9932798128B7}"/>
              </a:ext>
            </a:extLst>
          </p:cNvPr>
          <p:cNvSpPr/>
          <p:nvPr/>
        </p:nvSpPr>
        <p:spPr>
          <a:xfrm>
            <a:off x="2126450" y="2583624"/>
            <a:ext cx="579443" cy="1490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noProof="0" dirty="0"/>
              <a:t>S</a:t>
            </a:r>
          </a:p>
        </p:txBody>
      </p:sp>
      <p:cxnSp>
        <p:nvCxnSpPr>
          <p:cNvPr id="64" name="Connecteur droit avec flèche 63">
            <a:extLst>
              <a:ext uri="{FF2B5EF4-FFF2-40B4-BE49-F238E27FC236}">
                <a16:creationId xmlns:a16="http://schemas.microsoft.com/office/drawing/2014/main" id="{584A4000-F47A-8586-DCB8-C2065B3E189F}"/>
              </a:ext>
            </a:extLst>
          </p:cNvPr>
          <p:cNvCxnSpPr>
            <a:cxnSpLocks/>
            <a:stCxn id="63" idx="1"/>
            <a:endCxn id="62" idx="5"/>
          </p:cNvCxnSpPr>
          <p:nvPr/>
        </p:nvCxnSpPr>
        <p:spPr>
          <a:xfrm flipH="1" flipV="1">
            <a:off x="1799541" y="2539677"/>
            <a:ext cx="326909" cy="1184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69" name="Connecteur droit avec flèche 68">
            <a:extLst>
              <a:ext uri="{FF2B5EF4-FFF2-40B4-BE49-F238E27FC236}">
                <a16:creationId xmlns:a16="http://schemas.microsoft.com/office/drawing/2014/main" id="{43DCA13A-C15C-866D-3DF2-0266B620B199}"/>
              </a:ext>
            </a:extLst>
          </p:cNvPr>
          <p:cNvCxnSpPr>
            <a:cxnSpLocks/>
          </p:cNvCxnSpPr>
          <p:nvPr/>
        </p:nvCxnSpPr>
        <p:spPr>
          <a:xfrm flipH="1">
            <a:off x="1197661" y="3653572"/>
            <a:ext cx="204772" cy="28006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3" name="Signe de multiplication 72">
            <a:extLst>
              <a:ext uri="{FF2B5EF4-FFF2-40B4-BE49-F238E27FC236}">
                <a16:creationId xmlns:a16="http://schemas.microsoft.com/office/drawing/2014/main" id="{E4F0ED5D-4F93-BFB1-1BF2-F32DF30504F4}"/>
              </a:ext>
            </a:extLst>
          </p:cNvPr>
          <p:cNvSpPr/>
          <p:nvPr/>
        </p:nvSpPr>
        <p:spPr>
          <a:xfrm>
            <a:off x="2314575" y="5380401"/>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5" name="Signe de multiplication 74">
            <a:extLst>
              <a:ext uri="{FF2B5EF4-FFF2-40B4-BE49-F238E27FC236}">
                <a16:creationId xmlns:a16="http://schemas.microsoft.com/office/drawing/2014/main" id="{7B18D0B5-7E27-4DF3-646B-CA4287F86092}"/>
              </a:ext>
            </a:extLst>
          </p:cNvPr>
          <p:cNvSpPr/>
          <p:nvPr/>
        </p:nvSpPr>
        <p:spPr>
          <a:xfrm>
            <a:off x="3198809" y="1846626"/>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6" name="Signe de multiplication 75">
            <a:extLst>
              <a:ext uri="{FF2B5EF4-FFF2-40B4-BE49-F238E27FC236}">
                <a16:creationId xmlns:a16="http://schemas.microsoft.com/office/drawing/2014/main" id="{941F47C4-AD62-569A-25F9-7AF73D9A8584}"/>
              </a:ext>
            </a:extLst>
          </p:cNvPr>
          <p:cNvSpPr/>
          <p:nvPr/>
        </p:nvSpPr>
        <p:spPr>
          <a:xfrm>
            <a:off x="2877556" y="498380"/>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Ellipse 77">
            <a:extLst>
              <a:ext uri="{FF2B5EF4-FFF2-40B4-BE49-F238E27FC236}">
                <a16:creationId xmlns:a16="http://schemas.microsoft.com/office/drawing/2014/main" id="{59CFF57B-8074-C743-6C09-08DA48579ED8}"/>
              </a:ext>
            </a:extLst>
          </p:cNvPr>
          <p:cNvSpPr/>
          <p:nvPr/>
        </p:nvSpPr>
        <p:spPr>
          <a:xfrm>
            <a:off x="1328371" y="6581944"/>
            <a:ext cx="335280" cy="3124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noProof="0" dirty="0"/>
          </a:p>
        </p:txBody>
      </p:sp>
      <p:cxnSp>
        <p:nvCxnSpPr>
          <p:cNvPr id="80" name="Connecteur droit avec flèche 79">
            <a:extLst>
              <a:ext uri="{FF2B5EF4-FFF2-40B4-BE49-F238E27FC236}">
                <a16:creationId xmlns:a16="http://schemas.microsoft.com/office/drawing/2014/main" id="{48997C12-0DE7-2FEC-1BB3-0078945D423D}"/>
              </a:ext>
            </a:extLst>
          </p:cNvPr>
          <p:cNvCxnSpPr>
            <a:stCxn id="28" idx="4"/>
            <a:endCxn id="62" idx="7"/>
          </p:cNvCxnSpPr>
          <p:nvPr/>
        </p:nvCxnSpPr>
        <p:spPr>
          <a:xfrm flipH="1">
            <a:off x="1799541" y="967740"/>
            <a:ext cx="577899" cy="1351023"/>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Connecteur droit avec flèche 80">
            <a:extLst>
              <a:ext uri="{FF2B5EF4-FFF2-40B4-BE49-F238E27FC236}">
                <a16:creationId xmlns:a16="http://schemas.microsoft.com/office/drawing/2014/main" id="{343F5D58-15C2-0C20-FB2E-117264076BB1}"/>
              </a:ext>
            </a:extLst>
          </p:cNvPr>
          <p:cNvCxnSpPr>
            <a:cxnSpLocks/>
            <a:stCxn id="62" idx="4"/>
            <a:endCxn id="50" idx="0"/>
          </p:cNvCxnSpPr>
          <p:nvPr/>
        </p:nvCxnSpPr>
        <p:spPr>
          <a:xfrm>
            <a:off x="1681002" y="2585430"/>
            <a:ext cx="258288" cy="1901970"/>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eur droit avec flèche 83">
            <a:extLst>
              <a:ext uri="{FF2B5EF4-FFF2-40B4-BE49-F238E27FC236}">
                <a16:creationId xmlns:a16="http://schemas.microsoft.com/office/drawing/2014/main" id="{6EE13417-3681-22E0-2ECF-D90FEDEB8B0B}"/>
              </a:ext>
            </a:extLst>
          </p:cNvPr>
          <p:cNvCxnSpPr>
            <a:cxnSpLocks/>
            <a:stCxn id="50" idx="2"/>
            <a:endCxn id="51" idx="6"/>
          </p:cNvCxnSpPr>
          <p:nvPr/>
        </p:nvCxnSpPr>
        <p:spPr>
          <a:xfrm flipH="1" flipV="1">
            <a:off x="631825" y="4377545"/>
            <a:ext cx="1139825" cy="266065"/>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Connecteur droit avec flèche 87">
            <a:extLst>
              <a:ext uri="{FF2B5EF4-FFF2-40B4-BE49-F238E27FC236}">
                <a16:creationId xmlns:a16="http://schemas.microsoft.com/office/drawing/2014/main" id="{A22EBDC6-4505-83F7-31A0-4DBA4E178790}"/>
              </a:ext>
            </a:extLst>
          </p:cNvPr>
          <p:cNvCxnSpPr>
            <a:cxnSpLocks/>
            <a:stCxn id="51" idx="0"/>
            <a:endCxn id="62" idx="3"/>
          </p:cNvCxnSpPr>
          <p:nvPr/>
        </p:nvCxnSpPr>
        <p:spPr>
          <a:xfrm flipV="1">
            <a:off x="464185" y="2539677"/>
            <a:ext cx="1098278" cy="1681658"/>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ctangle 92">
            <a:extLst>
              <a:ext uri="{FF2B5EF4-FFF2-40B4-BE49-F238E27FC236}">
                <a16:creationId xmlns:a16="http://schemas.microsoft.com/office/drawing/2014/main" id="{E7F7FD0B-7EC4-6B74-62B5-A0BB230DC02C}"/>
              </a:ext>
            </a:extLst>
          </p:cNvPr>
          <p:cNvSpPr/>
          <p:nvPr/>
        </p:nvSpPr>
        <p:spPr>
          <a:xfrm>
            <a:off x="1214276" y="2732689"/>
            <a:ext cx="625995"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4" name="Rectangle 93">
            <a:extLst>
              <a:ext uri="{FF2B5EF4-FFF2-40B4-BE49-F238E27FC236}">
                <a16:creationId xmlns:a16="http://schemas.microsoft.com/office/drawing/2014/main" id="{0F099F3B-F9B0-D3CE-D91D-D5813ECECD48}"/>
              </a:ext>
            </a:extLst>
          </p:cNvPr>
          <p:cNvSpPr/>
          <p:nvPr/>
        </p:nvSpPr>
        <p:spPr>
          <a:xfrm>
            <a:off x="934559" y="4409295"/>
            <a:ext cx="625995"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5" name="Rectangle 94">
            <a:extLst>
              <a:ext uri="{FF2B5EF4-FFF2-40B4-BE49-F238E27FC236}">
                <a16:creationId xmlns:a16="http://schemas.microsoft.com/office/drawing/2014/main" id="{50733396-1F6A-9120-8B4D-9350C08AD9F3}"/>
              </a:ext>
            </a:extLst>
          </p:cNvPr>
          <p:cNvSpPr/>
          <p:nvPr/>
        </p:nvSpPr>
        <p:spPr>
          <a:xfrm>
            <a:off x="454660" y="3580165"/>
            <a:ext cx="528906"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cxnSp>
        <p:nvCxnSpPr>
          <p:cNvPr id="99" name="Connecteur droit avec flèche 98">
            <a:extLst>
              <a:ext uri="{FF2B5EF4-FFF2-40B4-BE49-F238E27FC236}">
                <a16:creationId xmlns:a16="http://schemas.microsoft.com/office/drawing/2014/main" id="{BBF7D354-7DBF-C372-7B12-A7260EE9A055}"/>
              </a:ext>
            </a:extLst>
          </p:cNvPr>
          <p:cNvCxnSpPr>
            <a:cxnSpLocks/>
          </p:cNvCxnSpPr>
          <p:nvPr/>
        </p:nvCxnSpPr>
        <p:spPr>
          <a:xfrm flipV="1">
            <a:off x="1214276" y="2622277"/>
            <a:ext cx="0" cy="447661"/>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necteur droit avec flèche 101">
            <a:extLst>
              <a:ext uri="{FF2B5EF4-FFF2-40B4-BE49-F238E27FC236}">
                <a16:creationId xmlns:a16="http://schemas.microsoft.com/office/drawing/2014/main" id="{20386D86-D22E-FA3D-4381-F06B69467471}"/>
              </a:ext>
            </a:extLst>
          </p:cNvPr>
          <p:cNvCxnSpPr>
            <a:cxnSpLocks/>
            <a:endCxn id="62" idx="3"/>
          </p:cNvCxnSpPr>
          <p:nvPr/>
        </p:nvCxnSpPr>
        <p:spPr>
          <a:xfrm flipV="1">
            <a:off x="1218877" y="2539677"/>
            <a:ext cx="343586" cy="151610"/>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077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D2F3-E635-99AA-60DA-B08BB1CD135B}"/>
            </a:ext>
          </a:extLst>
        </p:cNvPr>
        <p:cNvGrpSpPr/>
        <p:nvPr/>
      </p:nvGrpSpPr>
      <p:grpSpPr>
        <a:xfrm>
          <a:off x="0" y="0"/>
          <a:ext cx="0" cy="0"/>
          <a:chOff x="0" y="0"/>
          <a:chExt cx="0" cy="0"/>
        </a:xfrm>
      </p:grpSpPr>
      <p:pic>
        <p:nvPicPr>
          <p:cNvPr id="10" name="Image 9" descr="Une image contenant texte, capture d’écran&#10;&#10;Le contenu généré par l’IA peut être incorrect.">
            <a:extLst>
              <a:ext uri="{FF2B5EF4-FFF2-40B4-BE49-F238E27FC236}">
                <a16:creationId xmlns:a16="http://schemas.microsoft.com/office/drawing/2014/main" id="{BB8F1203-BD39-BBC4-4FC6-FF2519F08439}"/>
              </a:ext>
            </a:extLst>
          </p:cNvPr>
          <p:cNvPicPr>
            <a:picLocks noChangeAspect="1"/>
          </p:cNvPicPr>
          <p:nvPr/>
        </p:nvPicPr>
        <p:blipFill>
          <a:blip r:embed="rId2">
            <a:extLst>
              <a:ext uri="{28A0092B-C50C-407E-A947-70E740481C1C}">
                <a14:useLocalDpi xmlns:a14="http://schemas.microsoft.com/office/drawing/2010/main" val="0"/>
              </a:ext>
            </a:extLst>
          </a:blip>
          <a:srcRect t="9638" r="21077" b="21302"/>
          <a:stretch>
            <a:fillRect/>
          </a:stretch>
        </p:blipFill>
        <p:spPr>
          <a:xfrm>
            <a:off x="20" y="10"/>
            <a:ext cx="4655820" cy="6857990"/>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sp>
        <p:nvSpPr>
          <p:cNvPr id="7" name="ZoneTexte 6">
            <a:extLst>
              <a:ext uri="{FF2B5EF4-FFF2-40B4-BE49-F238E27FC236}">
                <a16:creationId xmlns:a16="http://schemas.microsoft.com/office/drawing/2014/main" id="{F0D610A0-E1C2-9DA2-4736-45E44BD052A5}"/>
              </a:ext>
            </a:extLst>
          </p:cNvPr>
          <p:cNvSpPr txBox="1"/>
          <p:nvPr/>
        </p:nvSpPr>
        <p:spPr>
          <a:xfrm>
            <a:off x="5375920" y="548680"/>
            <a:ext cx="6480720" cy="5040560"/>
          </a:xfrm>
          <a:prstGeom prst="rect">
            <a:avLst/>
          </a:prstGeom>
        </p:spPr>
        <p:txBody>
          <a:bodyPr vert="horz" lIns="91440" tIns="45720" rIns="91440" bIns="45720" rtlCol="0">
            <a:noAutofit/>
          </a:bodyPr>
          <a:lstStyle/>
          <a:p>
            <a:pPr algn="ctr">
              <a:defRPr sz="1600"/>
            </a:pPr>
            <a:r>
              <a:rPr lang="fr-FR" sz="2000" dirty="0">
                <a:solidFill>
                  <a:srgbClr val="FFC000"/>
                </a:solidFill>
                <a:latin typeface="Termina Medium" panose="00000600000000000000" pitchFamily="50" charset="0"/>
              </a:rPr>
              <a:t>Étape 2.1: </a:t>
            </a:r>
          </a:p>
          <a:p>
            <a:pPr algn="ctr">
              <a:defRPr sz="1600"/>
            </a:pPr>
            <a:r>
              <a:rPr lang="fr-FR" sz="2000" noProof="0" dirty="0">
                <a:solidFill>
                  <a:srgbClr val="FFC000"/>
                </a:solidFill>
                <a:latin typeface="Termina Medium" panose="00000600000000000000" pitchFamily="50" charset="0"/>
              </a:rPr>
              <a:t>METAR</a:t>
            </a:r>
          </a:p>
          <a:p>
            <a:pPr algn="ctr">
              <a:defRPr sz="1600"/>
            </a:pPr>
            <a:endParaRPr lang="fr-FR" sz="1600" noProof="0" dirty="0">
              <a:solidFill>
                <a:srgbClr val="FFC000"/>
              </a:solidFill>
              <a:latin typeface="Termina Medium" panose="00000600000000000000" pitchFamily="50" charset="0"/>
            </a:endParaRPr>
          </a:p>
          <a:p>
            <a:pPr marL="285750" indent="-285750">
              <a:buFont typeface="Arial" panose="020B0604020202020204" pitchFamily="34" charset="0"/>
              <a:buChar char="•"/>
              <a:defRPr sz="1600"/>
            </a:pPr>
            <a:r>
              <a:rPr lang="fr-FR" sz="1600" dirty="0">
                <a:latin typeface="Montserrat Light" pitchFamily="2" charset="0"/>
              </a:rPr>
              <a:t>Est un bulletin météo standardisé pour décrire les conditions actuelles sur un aérodrome</a:t>
            </a: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Doit être fait au avant le départ du vol</a:t>
            </a:r>
          </a:p>
          <a:p>
            <a:pPr marL="285750" indent="-285750">
              <a:buFont typeface="Arial" panose="020B0604020202020204" pitchFamily="34" charset="0"/>
              <a:buChar char="•"/>
              <a:defRPr sz="1600"/>
            </a:pPr>
            <a:r>
              <a:rPr lang="fr-FR" sz="1600" dirty="0">
                <a:solidFill>
                  <a:srgbClr val="FFFFFF"/>
                </a:solidFill>
                <a:latin typeface="Montserrat Light" pitchFamily="2" charset="0"/>
              </a:rPr>
              <a:t>Utilisé pour </a:t>
            </a:r>
          </a:p>
          <a:p>
            <a:pPr marL="742950" lvl="1" indent="-285750">
              <a:buFont typeface="Arial" panose="020B0604020202020204" pitchFamily="34" charset="0"/>
              <a:buChar char="•"/>
              <a:defRPr sz="1600"/>
            </a:pPr>
            <a:r>
              <a:rPr lang="fr-FR" sz="1600" dirty="0">
                <a:solidFill>
                  <a:srgbClr val="FFFFFF"/>
                </a:solidFill>
                <a:latin typeface="Montserrat Light" pitchFamily="2" charset="0"/>
              </a:rPr>
              <a:t>les performances de décollage et d’</a:t>
            </a:r>
            <a:r>
              <a:rPr lang="fr-FR" sz="1600" dirty="0" err="1">
                <a:solidFill>
                  <a:srgbClr val="FFFFFF"/>
                </a:solidFill>
                <a:latin typeface="Montserrat Light" pitchFamily="2" charset="0"/>
              </a:rPr>
              <a:t>atterissage</a:t>
            </a:r>
            <a:r>
              <a:rPr lang="fr-FR" sz="1600" dirty="0">
                <a:solidFill>
                  <a:srgbClr val="FFFFFF"/>
                </a:solidFill>
                <a:latin typeface="Montserrat Light" pitchFamily="2" charset="0"/>
              </a:rPr>
              <a:t> </a:t>
            </a:r>
          </a:p>
          <a:p>
            <a:pPr marL="742950" lvl="1" indent="-285750">
              <a:buFont typeface="Arial" panose="020B0604020202020204" pitchFamily="34" charset="0"/>
              <a:buChar char="•"/>
              <a:defRPr sz="1600"/>
            </a:pPr>
            <a:r>
              <a:rPr lang="fr-FR" sz="1600" dirty="0">
                <a:solidFill>
                  <a:srgbClr val="FFFFFF"/>
                </a:solidFill>
                <a:latin typeface="Montserrat Light" pitchFamily="2" charset="0"/>
              </a:rPr>
              <a:t>les calculs de trajectoire</a:t>
            </a:r>
          </a:p>
          <a:p>
            <a:pPr marL="742950" lvl="1" indent="-285750">
              <a:buFont typeface="Arial" panose="020B0604020202020204" pitchFamily="34" charset="0"/>
              <a:buChar char="•"/>
              <a:defRPr sz="1600"/>
            </a:pPr>
            <a:r>
              <a:rPr lang="fr-FR" sz="1600" dirty="0">
                <a:solidFill>
                  <a:srgbClr val="FFFFFF"/>
                </a:solidFill>
                <a:latin typeface="Montserrat Light" pitchFamily="2" charset="0"/>
              </a:rPr>
              <a:t>détermination des pistes en services</a:t>
            </a:r>
          </a:p>
          <a:p>
            <a:pPr marL="742950" lvl="1" indent="-285750">
              <a:buFont typeface="Arial" panose="020B0604020202020204" pitchFamily="34" charset="0"/>
              <a:buChar char="•"/>
              <a:defRPr sz="1600"/>
            </a:pPr>
            <a:r>
              <a:rPr lang="fr-FR" sz="1600" dirty="0">
                <a:solidFill>
                  <a:srgbClr val="FFFFFF"/>
                </a:solidFill>
                <a:latin typeface="Montserrat Light" pitchFamily="2" charset="0"/>
              </a:rPr>
              <a:t>Vérifier si  &amp; Aérodrome sont accessible</a:t>
            </a:r>
          </a:p>
          <a:p>
            <a:pPr>
              <a:defRPr sz="1600"/>
            </a:pPr>
            <a:endParaRPr lang="fr-FR" sz="1600" dirty="0">
              <a:solidFill>
                <a:srgbClr val="FFFFFF"/>
              </a:solidFill>
              <a:latin typeface="Montserrat Light" pitchFamily="2" charset="0"/>
            </a:endParaRPr>
          </a:p>
          <a:p>
            <a:pPr algn="ctr">
              <a:defRPr sz="1600"/>
            </a:pPr>
            <a:r>
              <a:rPr lang="fr-FR" sz="1600" dirty="0">
                <a:solidFill>
                  <a:srgbClr val="FFC000"/>
                </a:solidFill>
                <a:latin typeface="Montserrat Light" pitchFamily="2" charset="0"/>
              </a:rPr>
              <a:t>Si incompatibilité ou changement significatif ? retour étape 1 ou annulation du vol</a:t>
            </a:r>
            <a:endParaRPr lang="fr-FR" sz="1600" dirty="0">
              <a:solidFill>
                <a:srgbClr val="FFFFFF"/>
              </a:solidFill>
              <a:latin typeface="Montserrat Light" pitchFamily="2" charset="0"/>
            </a:endParaRPr>
          </a:p>
          <a:p>
            <a:pPr>
              <a:defRPr sz="1600"/>
            </a:pPr>
            <a:endParaRPr lang="fr-FR" sz="1600" dirty="0">
              <a:solidFill>
                <a:srgbClr val="FFFFFF"/>
              </a:solidFill>
              <a:latin typeface="Montserrat Light" pitchFamily="2" charset="0"/>
            </a:endParaRPr>
          </a:p>
          <a:p>
            <a:pPr algn="ctr">
              <a:defRPr sz="1600"/>
            </a:pP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indent="-285750">
              <a:buFont typeface="Arial" panose="020B0604020202020204" pitchFamily="34" charset="0"/>
              <a:buChar char="•"/>
              <a:defRPr sz="1600"/>
            </a:pPr>
            <a:r>
              <a:rPr lang="fr-FR" sz="1600" noProof="0" dirty="0">
                <a:solidFill>
                  <a:srgbClr val="FFFFFF"/>
                </a:solidFill>
                <a:latin typeface="Montserrat Light" pitchFamily="2" charset="0"/>
              </a:rPr>
              <a:t>Analyse et indique les éléments significatifs</a:t>
            </a:r>
            <a:endParaRPr lang="fr-FR" sz="1600" dirty="0">
              <a:solidFill>
                <a:srgbClr val="FFFFFF"/>
              </a:solidFill>
              <a:latin typeface="Montserrat Light" pitchFamily="2" charset="0"/>
            </a:endParaRPr>
          </a:p>
          <a:p>
            <a:pPr marL="285750" indent="-285750">
              <a:buFont typeface="Arial" panose="020B0604020202020204" pitchFamily="34" charset="0"/>
              <a:buChar char="•"/>
              <a:defRPr sz="1600"/>
            </a:pPr>
            <a:r>
              <a:rPr lang="fr-FR" sz="1600" dirty="0">
                <a:solidFill>
                  <a:srgbClr val="FFFFFF"/>
                </a:solidFill>
                <a:latin typeface="Montserrat Light" pitchFamily="2" charset="0"/>
              </a:rPr>
              <a:t>Automatise l’utilisation des éléments</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218219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A7BE0-6055-28DF-0437-319380D63BCE}"/>
            </a:ext>
          </a:extLst>
        </p:cNvPr>
        <p:cNvGrpSpPr/>
        <p:nvPr/>
      </p:nvGrpSpPr>
      <p:grpSpPr>
        <a:xfrm>
          <a:off x="0" y="0"/>
          <a:ext cx="0" cy="0"/>
          <a:chOff x="0" y="0"/>
          <a:chExt cx="0" cy="0"/>
        </a:xfrm>
      </p:grpSpPr>
      <p:pic>
        <p:nvPicPr>
          <p:cNvPr id="8" name="Image 7" descr="Une image contenant texte, carte, diagramme, atlas&#10;&#10;Le contenu généré par l’IA peut être incorrect.">
            <a:extLst>
              <a:ext uri="{FF2B5EF4-FFF2-40B4-BE49-F238E27FC236}">
                <a16:creationId xmlns:a16="http://schemas.microsoft.com/office/drawing/2014/main" id="{83B7BA98-86FD-7A85-3CD2-D1C355C2CE07}"/>
              </a:ext>
            </a:extLst>
          </p:cNvPr>
          <p:cNvPicPr>
            <a:picLocks noChangeAspect="1"/>
          </p:cNvPicPr>
          <p:nvPr/>
        </p:nvPicPr>
        <p:blipFill>
          <a:blip r:embed="rId2">
            <a:extLst>
              <a:ext uri="{28A0092B-C50C-407E-A947-70E740481C1C}">
                <a14:useLocalDpi xmlns:a14="http://schemas.microsoft.com/office/drawing/2010/main" val="0"/>
              </a:ext>
            </a:extLst>
          </a:blip>
          <a:srcRect l="12619" r="6907"/>
          <a:stretch>
            <a:fillRect/>
          </a:stretch>
        </p:blipFill>
        <p:spPr>
          <a:xfrm>
            <a:off x="16386" y="0"/>
            <a:ext cx="4639454" cy="7245424"/>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sp>
        <p:nvSpPr>
          <p:cNvPr id="7" name="ZoneTexte 6">
            <a:extLst>
              <a:ext uri="{FF2B5EF4-FFF2-40B4-BE49-F238E27FC236}">
                <a16:creationId xmlns:a16="http://schemas.microsoft.com/office/drawing/2014/main" id="{48303469-06C3-B489-5668-7901536CD0CA}"/>
              </a:ext>
            </a:extLst>
          </p:cNvPr>
          <p:cNvSpPr txBox="1"/>
          <p:nvPr/>
        </p:nvSpPr>
        <p:spPr>
          <a:xfrm>
            <a:off x="5375920" y="548680"/>
            <a:ext cx="6480720" cy="4320480"/>
          </a:xfrm>
          <a:prstGeom prst="rect">
            <a:avLst/>
          </a:prstGeom>
        </p:spPr>
        <p:txBody>
          <a:bodyPr vert="horz" lIns="91440" tIns="45720" rIns="91440" bIns="45720" rtlCol="0">
            <a:noAutofit/>
          </a:bodyPr>
          <a:lstStyle/>
          <a:p>
            <a:pPr algn="ctr"/>
            <a:r>
              <a:rPr lang="fr-FR" sz="2000" dirty="0">
                <a:solidFill>
                  <a:srgbClr val="FFC000"/>
                </a:solidFill>
                <a:latin typeface="Termina Medium" panose="00000600000000000000" pitchFamily="50" charset="0"/>
              </a:rPr>
              <a:t>Étape 2.2: </a:t>
            </a:r>
          </a:p>
          <a:p>
            <a:pPr algn="ctr"/>
            <a:r>
              <a:rPr lang="fr-FR" sz="2000" dirty="0">
                <a:solidFill>
                  <a:srgbClr val="FFC000"/>
                </a:solidFill>
                <a:latin typeface="Termina Medium" panose="00000600000000000000" pitchFamily="50" charset="0"/>
              </a:rPr>
              <a:t>TEMSI</a:t>
            </a:r>
          </a:p>
          <a:p>
            <a:pPr algn="ctr"/>
            <a:endParaRPr lang="fr-FR" sz="1600" dirty="0">
              <a:solidFill>
                <a:srgbClr val="FFC000"/>
              </a:solidFill>
              <a:latin typeface="Termina Medium" panose="00000600000000000000" pitchFamily="50" charset="0"/>
            </a:endParaRPr>
          </a:p>
          <a:p>
            <a:pPr marL="285750" lvl="0" indent="-285750">
              <a:buFont typeface="Arial" panose="020B0604020202020204" pitchFamily="34" charset="0"/>
              <a:buChar char="•"/>
            </a:pPr>
            <a:r>
              <a:rPr lang="fr-FR" sz="1600" dirty="0">
                <a:latin typeface="Montserrat Light" pitchFamily="2" charset="0"/>
              </a:rPr>
              <a:t>Carte météorologique prévue utilisée pour représenter graphiquement les conditions météo significatives attendues sur une zone géographique.</a:t>
            </a:r>
          </a:p>
          <a:p>
            <a:pPr marL="285750" lvl="0" indent="-285750">
              <a:buFont typeface="Arial" panose="020B0604020202020204" pitchFamily="34" charset="0"/>
              <a:buChar char="•"/>
            </a:pPr>
            <a:r>
              <a:rPr lang="fr-FR" sz="1600" dirty="0">
                <a:latin typeface="Montserrat Light" pitchFamily="2" charset="0"/>
              </a:rPr>
              <a:t>Dois identifier manuellement sur la carte la position des aérodromes. </a:t>
            </a:r>
          </a:p>
          <a:p>
            <a:pPr marL="285750" lvl="0" indent="-285750">
              <a:buFont typeface="Arial" panose="020B0604020202020204" pitchFamily="34" charset="0"/>
              <a:buChar char="•"/>
            </a:pPr>
            <a:r>
              <a:rPr lang="fr-FR" sz="1600" dirty="0">
                <a:latin typeface="Montserrat Light" pitchFamily="2" charset="0"/>
              </a:rPr>
              <a:t>Analyser et lister les risques </a:t>
            </a:r>
          </a:p>
          <a:p>
            <a:endParaRPr lang="fr-FR" sz="1600" dirty="0">
              <a:latin typeface="Montserrat Light" pitchFamily="2" charset="0"/>
            </a:endParaRPr>
          </a:p>
          <a:p>
            <a:pPr algn="ctr"/>
            <a:r>
              <a:rPr lang="fr-FR" sz="1600" dirty="0">
                <a:solidFill>
                  <a:srgbClr val="FFC000"/>
                </a:solidFill>
                <a:latin typeface="Montserrat Light" pitchFamily="2" charset="0"/>
              </a:rPr>
              <a:t>Si incompatibilité: retour étape 1</a:t>
            </a:r>
          </a:p>
          <a:p>
            <a:pPr algn="ctr"/>
            <a:r>
              <a:rPr lang="fr-FR" sz="1600" dirty="0">
                <a:solidFill>
                  <a:srgbClr val="FFC000"/>
                </a:solidFill>
                <a:latin typeface="Montserrat Light" pitchFamily="2" charset="0"/>
              </a:rPr>
              <a:t>Ou annulation du vol</a:t>
            </a:r>
          </a:p>
          <a:p>
            <a:endParaRPr lang="fr-FR" sz="1600" dirty="0"/>
          </a:p>
          <a:p>
            <a:pPr algn="ctr"/>
            <a:r>
              <a:rPr lang="fr-FR" sz="2000" dirty="0" err="1">
                <a:solidFill>
                  <a:srgbClr val="92D050"/>
                </a:solidFill>
                <a:latin typeface="Montserrat Light" pitchFamily="2" charset="0"/>
              </a:rPr>
              <a:t>Alflight</a:t>
            </a:r>
            <a:endParaRPr lang="fr-FR" sz="2000" dirty="0">
              <a:solidFill>
                <a:srgbClr val="92D050"/>
              </a:solidFill>
              <a:latin typeface="Montserrat Light" pitchFamily="2" charset="0"/>
            </a:endParaRPr>
          </a:p>
          <a:p>
            <a:pPr marL="285750" lvl="0" indent="-285750">
              <a:buFont typeface="Arial" panose="020B0604020202020204" pitchFamily="34" charset="0"/>
              <a:buChar char="•"/>
            </a:pPr>
            <a:r>
              <a:rPr lang="fr-FR" sz="1600" dirty="0">
                <a:latin typeface="Montserrat Light" pitchFamily="2" charset="0"/>
              </a:rPr>
              <a:t>Analyse avec résumer des éléments significatifs</a:t>
            </a:r>
          </a:p>
          <a:p>
            <a:pPr marL="285750" lvl="0" indent="-285750">
              <a:buFont typeface="Arial" panose="020B0604020202020204" pitchFamily="34" charset="0"/>
              <a:buChar char="•"/>
            </a:pPr>
            <a:r>
              <a:rPr lang="fr-FR" sz="1600" dirty="0">
                <a:latin typeface="Montserrat Light" pitchFamily="2" charset="0"/>
              </a:rPr>
              <a:t>Alerte ISO 0 VS altitude choisis</a:t>
            </a:r>
          </a:p>
          <a:p>
            <a:pPr marL="285750" indent="-285750">
              <a:buFont typeface="Arial" panose="020B0604020202020204" pitchFamily="34" charset="0"/>
              <a:buChar char="•"/>
            </a:pPr>
            <a:r>
              <a:rPr lang="fr-FR" sz="1600" dirty="0">
                <a:latin typeface="Montserrat Light" pitchFamily="2" charset="0"/>
              </a:rPr>
              <a:t>Centraliser et complié avec le reste des éléments</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1511276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TM04033929[[fn=Ardoise]]</Template>
  <TotalTime>11954</TotalTime>
  <Words>2349</Words>
  <Application>Microsoft Office PowerPoint</Application>
  <PresentationFormat>Grand écran</PresentationFormat>
  <Paragraphs>413</Paragraphs>
  <Slides>28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28</vt:i4>
      </vt:variant>
    </vt:vector>
  </HeadingPairs>
  <TitlesOfParts>
    <vt:vector size="35" baseType="lpstr">
      <vt:lpstr>Aptos</vt:lpstr>
      <vt:lpstr>Arial</vt:lpstr>
      <vt:lpstr>Calisto MT</vt:lpstr>
      <vt:lpstr>Montserrat Light</vt:lpstr>
      <vt:lpstr>Termina Medium</vt:lpstr>
      <vt:lpstr>Wingdings 2</vt:lpstr>
      <vt:lpstr>Ardoise</vt:lpstr>
      <vt:lpstr>Présentation PowerPoint</vt:lpstr>
      <vt:lpstr>Présentation PowerPoint</vt:lpstr>
      <vt:lpstr>Présentation PowerPoint</vt:lpstr>
      <vt:lpstr>Présentation PowerPoint</vt:lpstr>
      <vt:lpstr>Présentation PowerPoint</vt:lpstr>
      <vt:lpstr>Étape 1.4: NOTAM  Avertir immédiatement les pilotes d’un événement ou d’une situation qui n’est pas encore publiée dans l’AIP (Publication d’Information Aéronautique) trop récente, temporaire ou imprévue. Lire et trier manuellement les NOTAM pertinents Noter sur papier ceux qui impactent le vol  Si incompatibilité, retour a l’étape 1  Alflight Automatisation et alerte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Katharina Grünberger</dc:creator>
  <cp:lastModifiedBy>Katharina Grünberger</cp:lastModifiedBy>
  <cp:revision>20</cp:revision>
  <dcterms:created xsi:type="dcterms:W3CDTF">2025-11-20T14:08:55Z</dcterms:created>
  <dcterms:modified xsi:type="dcterms:W3CDTF">2025-12-04T10:25:51Z</dcterms:modified>
</cp:coreProperties>
</file>